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6" r:id="rId3"/>
    <p:sldId id="338" r:id="rId4"/>
    <p:sldId id="342" r:id="rId5"/>
    <p:sldId id="344" r:id="rId6"/>
    <p:sldId id="345" r:id="rId7"/>
    <p:sldId id="337" r:id="rId8"/>
    <p:sldId id="343" r:id="rId9"/>
    <p:sldId id="336" r:id="rId10"/>
    <p:sldId id="307" r:id="rId11"/>
    <p:sldId id="339" r:id="rId12"/>
    <p:sldId id="314" r:id="rId13"/>
    <p:sldId id="293" r:id="rId14"/>
    <p:sldId id="325" r:id="rId15"/>
    <p:sldId id="340" r:id="rId16"/>
    <p:sldId id="341" r:id="rId17"/>
  </p:sldIdLst>
  <p:sldSz cx="8640763" cy="4860925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ctr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ctr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ctr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ctr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31">
          <p15:clr>
            <a:srgbClr val="A4A3A4"/>
          </p15:clr>
        </p15:guide>
        <p15:guide id="2" pos="27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FDC6"/>
    <a:srgbClr val="00CC66"/>
    <a:srgbClr val="FF9900"/>
    <a:srgbClr val="80BF44"/>
    <a:srgbClr val="749533"/>
    <a:srgbClr val="D9ED17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8651" autoAdjust="0"/>
  </p:normalViewPr>
  <p:slideViewPr>
    <p:cSldViewPr>
      <p:cViewPr varScale="1">
        <p:scale>
          <a:sx n="155" d="100"/>
          <a:sy n="155" d="100"/>
        </p:scale>
        <p:origin x="846" y="144"/>
      </p:cViewPr>
      <p:guideLst>
        <p:guide orient="horz" pos="1531"/>
        <p:guide pos="2722"/>
      </p:guideLst>
    </p:cSldViewPr>
  </p:slideViewPr>
  <p:outlineViewPr>
    <p:cViewPr>
      <p:scale>
        <a:sx n="33" d="100"/>
        <a:sy n="33" d="100"/>
      </p:scale>
      <p:origin x="0" y="1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49403B6-2011-4B6D-8895-90357BEA8D82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A292C28-9800-49E8-BA36-298616D2F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763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533E38E-9C11-43C9-8292-E52CC6DC9090}" type="datetimeFigureOut">
              <a:rPr lang="ru-RU"/>
              <a:pPr>
                <a:defRPr/>
              </a:pPr>
              <a:t>11.09.2021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D3BB7FF-7875-4B34-BB98-E0E77DCFD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815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561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281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001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721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5401" algn="l" defTabSz="914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81" algn="l" defTabSz="914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60" algn="l" defTabSz="914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41" algn="l" defTabSz="91416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dirty="0" err="1" smtClean="0"/>
              <a:t>Валидность</a:t>
            </a:r>
            <a:r>
              <a:rPr lang="ru-RU" altLang="ru-RU" dirty="0" smtClean="0"/>
              <a:t> — это </a:t>
            </a:r>
            <a:r>
              <a:rPr lang="ru-RU" altLang="ru-RU" b="1" dirty="0" smtClean="0"/>
              <a:t>комплексная характеристика</a:t>
            </a:r>
            <a:r>
              <a:rPr lang="ru-RU" altLang="ru-RU" dirty="0" smtClean="0"/>
              <a:t>, включающая, с одной стороны, сведения о том, пригодна ли методика для измерения того, для чего она была создана, а с другой стороны, какова ее действенность, эффективность, практическая полезность.</a:t>
            </a:r>
          </a:p>
          <a:p>
            <a:endParaRPr lang="ru-RU" altLang="ru-RU" dirty="0" smtClean="0"/>
          </a:p>
          <a:p>
            <a:r>
              <a:rPr lang="ru-RU" altLang="ru-RU" sz="900" b="1" i="1" dirty="0" smtClean="0"/>
              <a:t>Акцентуация характера — находящаяся в пределах нормы особенность характера, при которой отдельные его черты чрезмерно усилены, вследствие чего обнаруживается избирательная уязвимость в отношении одних психических воздействий при сохранении хорошей устойчивости к другим.</a:t>
            </a:r>
          </a:p>
          <a:p>
            <a:endParaRPr lang="ru-RU" altLang="ru-RU" sz="900" b="1" i="1" dirty="0" smtClean="0"/>
          </a:p>
          <a:p>
            <a:r>
              <a:rPr lang="ru-RU" altLang="ru-RU" b="1" i="1" dirty="0" smtClean="0"/>
              <a:t>С помощью этой методики можно оценить уровень субъективного контроля над разнообразными ситуациями, другими словами, определить степень ответственности человека за свои поступки и свою жизнь. Люди различаются по тому, как они объясняют причины значимых для себя событий и где локализуют контроль над ними. Возможны два полярных типа такой локализации: </a:t>
            </a:r>
            <a:r>
              <a:rPr lang="ru-RU" altLang="ru-RU" b="1" i="1" dirty="0" err="1" smtClean="0"/>
              <a:t>экстернальный</a:t>
            </a:r>
            <a:r>
              <a:rPr lang="ru-RU" altLang="ru-RU" b="1" i="1" dirty="0" smtClean="0"/>
              <a:t> (внешний локус) и </a:t>
            </a:r>
            <a:r>
              <a:rPr lang="ru-RU" altLang="ru-RU" b="1" i="1" dirty="0" err="1" smtClean="0"/>
              <a:t>интернальный</a:t>
            </a:r>
            <a:r>
              <a:rPr lang="ru-RU" altLang="ru-RU" b="1" i="1" dirty="0" smtClean="0"/>
              <a:t> (внутренний локус). Первый тип проявляется, когда человек полагает, что происходящее с ним не зависит от него, а является результатом действия внешних причин (например, случайности или вмешательства других людей). Во втором случае человек интерпретирует значимые события как результат своих собственных усилий.</a:t>
            </a:r>
            <a:r>
              <a:rPr lang="ru-RU" altLang="ru-RU" dirty="0" smtClean="0"/>
              <a:t> </a:t>
            </a:r>
          </a:p>
          <a:p>
            <a:endParaRPr lang="ru-RU" altLang="ru-RU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F12F0-E6C9-4585-9E7A-EEB1112CA4C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dirty="0" err="1" smtClean="0"/>
              <a:t>Валидность</a:t>
            </a:r>
            <a:r>
              <a:rPr lang="ru-RU" altLang="ru-RU" dirty="0" smtClean="0"/>
              <a:t> — это </a:t>
            </a:r>
            <a:r>
              <a:rPr lang="ru-RU" altLang="ru-RU" b="1" dirty="0" smtClean="0"/>
              <a:t>комплексная характеристика</a:t>
            </a:r>
            <a:r>
              <a:rPr lang="ru-RU" altLang="ru-RU" dirty="0" smtClean="0"/>
              <a:t>, включающая, с одной стороны, сведения о том, пригодна ли методика для измерения того, для чего она была создана, а с другой стороны, какова ее действенность, эффективность, практическая полезность.</a:t>
            </a:r>
          </a:p>
          <a:p>
            <a:endParaRPr lang="ru-RU" altLang="ru-RU" dirty="0" smtClean="0"/>
          </a:p>
          <a:p>
            <a:r>
              <a:rPr lang="ru-RU" altLang="ru-RU" sz="900" b="1" i="1" dirty="0" smtClean="0"/>
              <a:t>Акцентуация характера — находящаяся в пределах нормы особенность характера, при которой отдельные его черты чрезмерно усилены, вследствие чего обнаруживается избирательная уязвимость в отношении одних психических воздействий при сохранении хорошей устойчивости к другим.</a:t>
            </a:r>
          </a:p>
          <a:p>
            <a:endParaRPr lang="ru-RU" altLang="ru-RU" sz="900" b="1" i="1" dirty="0" smtClean="0"/>
          </a:p>
          <a:p>
            <a:r>
              <a:rPr lang="ru-RU" altLang="ru-RU" b="1" i="1" dirty="0" smtClean="0"/>
              <a:t>С помощью этой методики можно оценить уровень субъективного контроля над разнообразными ситуациями, другими словами, определить степень ответственности человека за свои поступки и свою жизнь. Люди различаются по тому, как они объясняют причины значимых для себя событий и где локализуют контроль над ними. Возможны два полярных типа такой локализации: </a:t>
            </a:r>
            <a:r>
              <a:rPr lang="ru-RU" altLang="ru-RU" b="1" i="1" dirty="0" err="1" smtClean="0"/>
              <a:t>экстернальный</a:t>
            </a:r>
            <a:r>
              <a:rPr lang="ru-RU" altLang="ru-RU" b="1" i="1" dirty="0" smtClean="0"/>
              <a:t> (внешний локус) и </a:t>
            </a:r>
            <a:r>
              <a:rPr lang="ru-RU" altLang="ru-RU" b="1" i="1" dirty="0" err="1" smtClean="0"/>
              <a:t>интернальный</a:t>
            </a:r>
            <a:r>
              <a:rPr lang="ru-RU" altLang="ru-RU" b="1" i="1" dirty="0" smtClean="0"/>
              <a:t> (внутренний локус). Первый тип проявляется, когда человек полагает, что происходящее с ним не зависит от него, а является результатом действия внешних причин (например, случайности или вмешательства других людей). Во втором случае человек интерпретирует значимые события как результат своих собственных усилий.</a:t>
            </a:r>
            <a:r>
              <a:rPr lang="ru-RU" altLang="ru-RU" dirty="0" smtClean="0"/>
              <a:t> </a:t>
            </a:r>
          </a:p>
          <a:p>
            <a:endParaRPr lang="ru-RU" altLang="ru-RU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F12F0-E6C9-4585-9E7A-EEB1112CA4C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dirty="0" err="1" smtClean="0"/>
              <a:t>Валидность</a:t>
            </a:r>
            <a:r>
              <a:rPr lang="ru-RU" altLang="ru-RU" dirty="0" smtClean="0"/>
              <a:t> — это </a:t>
            </a:r>
            <a:r>
              <a:rPr lang="ru-RU" altLang="ru-RU" b="1" dirty="0" smtClean="0"/>
              <a:t>комплексная характеристика</a:t>
            </a:r>
            <a:r>
              <a:rPr lang="ru-RU" altLang="ru-RU" dirty="0" smtClean="0"/>
              <a:t>, включающая, с одной стороны, сведения о том, пригодна ли методика для измерения того, для чего она была создана, а с другой стороны, какова ее действенность, эффективность, практическая полезность.</a:t>
            </a:r>
          </a:p>
          <a:p>
            <a:endParaRPr lang="ru-RU" altLang="ru-RU" dirty="0" smtClean="0"/>
          </a:p>
          <a:p>
            <a:r>
              <a:rPr lang="ru-RU" altLang="ru-RU" sz="900" b="1" i="1" dirty="0" smtClean="0"/>
              <a:t>Акцентуация характера — находящаяся в пределах нормы особенность характера, при которой отдельные его черты чрезмерно усилены, вследствие чего обнаруживается избирательная уязвимость в отношении одних психических воздействий при сохранении хорошей устойчивости к другим.</a:t>
            </a:r>
          </a:p>
          <a:p>
            <a:endParaRPr lang="ru-RU" altLang="ru-RU" sz="900" b="1" i="1" dirty="0" smtClean="0"/>
          </a:p>
          <a:p>
            <a:r>
              <a:rPr lang="ru-RU" altLang="ru-RU" b="1" i="1" dirty="0" smtClean="0"/>
              <a:t>С помощью этой методики можно оценить уровень субъективного контроля над разнообразными ситуациями, другими словами, определить степень ответственности человека за свои поступки и свою жизнь. Люди различаются по тому, как они объясняют причины значимых для себя событий и где локализуют контроль над ними. Возможны два полярных типа такой локализации: </a:t>
            </a:r>
            <a:r>
              <a:rPr lang="ru-RU" altLang="ru-RU" b="1" i="1" dirty="0" err="1" smtClean="0"/>
              <a:t>экстернальный</a:t>
            </a:r>
            <a:r>
              <a:rPr lang="ru-RU" altLang="ru-RU" b="1" i="1" dirty="0" smtClean="0"/>
              <a:t> (внешний локус) и </a:t>
            </a:r>
            <a:r>
              <a:rPr lang="ru-RU" altLang="ru-RU" b="1" i="1" dirty="0" err="1" smtClean="0"/>
              <a:t>интернальный</a:t>
            </a:r>
            <a:r>
              <a:rPr lang="ru-RU" altLang="ru-RU" b="1" i="1" dirty="0" smtClean="0"/>
              <a:t> (внутренний локус). Первый тип проявляется, когда человек полагает, что происходящее с ним не зависит от него, а является результатом действия внешних причин (например, случайности или вмешательства других людей). Во втором случае человек интерпретирует значимые события как результат своих собственных усилий.</a:t>
            </a:r>
            <a:r>
              <a:rPr lang="ru-RU" altLang="ru-RU" dirty="0" smtClean="0"/>
              <a:t> </a:t>
            </a:r>
          </a:p>
          <a:p>
            <a:endParaRPr lang="ru-RU" altLang="ru-RU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F12F0-E6C9-4585-9E7A-EEB1112CA4C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dirty="0" err="1" smtClean="0"/>
              <a:t>Валидность</a:t>
            </a:r>
            <a:r>
              <a:rPr lang="ru-RU" altLang="ru-RU" dirty="0" smtClean="0"/>
              <a:t> — это </a:t>
            </a:r>
            <a:r>
              <a:rPr lang="ru-RU" altLang="ru-RU" b="1" dirty="0" smtClean="0"/>
              <a:t>комплексная характеристика</a:t>
            </a:r>
            <a:r>
              <a:rPr lang="ru-RU" altLang="ru-RU" dirty="0" smtClean="0"/>
              <a:t>, включающая, с одной стороны, сведения о том, пригодна ли методика для измерения того, для чего она была создана, а с другой стороны, какова ее действенность, эффективность, практическая полезность.</a:t>
            </a:r>
          </a:p>
          <a:p>
            <a:endParaRPr lang="ru-RU" altLang="ru-RU" dirty="0" smtClean="0"/>
          </a:p>
          <a:p>
            <a:r>
              <a:rPr lang="ru-RU" altLang="ru-RU" sz="900" b="1" i="1" dirty="0" smtClean="0"/>
              <a:t>Акцентуация характера — находящаяся в пределах нормы особенность характера, при которой отдельные его черты чрезмерно усилены, вследствие чего обнаруживается избирательная уязвимость в отношении одних психических воздействий при сохранении хорошей устойчивости к другим.</a:t>
            </a:r>
          </a:p>
          <a:p>
            <a:endParaRPr lang="ru-RU" altLang="ru-RU" sz="900" b="1" i="1" dirty="0" smtClean="0"/>
          </a:p>
          <a:p>
            <a:r>
              <a:rPr lang="ru-RU" altLang="ru-RU" b="1" i="1" dirty="0" smtClean="0"/>
              <a:t>С помощью этой методики можно оценить уровень субъективного контроля над разнообразными ситуациями, другими словами, определить степень ответственности человека за свои поступки и свою жизнь. Люди различаются по тому, как они объясняют причины значимых для себя событий и где локализуют контроль над ними. Возможны два полярных типа такой локализации: </a:t>
            </a:r>
            <a:r>
              <a:rPr lang="ru-RU" altLang="ru-RU" b="1" i="1" dirty="0" err="1" smtClean="0"/>
              <a:t>экстернальный</a:t>
            </a:r>
            <a:r>
              <a:rPr lang="ru-RU" altLang="ru-RU" b="1" i="1" dirty="0" smtClean="0"/>
              <a:t> (внешний локус) и </a:t>
            </a:r>
            <a:r>
              <a:rPr lang="ru-RU" altLang="ru-RU" b="1" i="1" dirty="0" err="1" smtClean="0"/>
              <a:t>интернальный</a:t>
            </a:r>
            <a:r>
              <a:rPr lang="ru-RU" altLang="ru-RU" b="1" i="1" dirty="0" smtClean="0"/>
              <a:t> (внутренний локус). Первый тип проявляется, когда человек полагает, что происходящее с ним не зависит от него, а является результатом действия внешних причин (например, случайности или вмешательства других людей). Во втором случае человек интерпретирует значимые события как результат своих собственных усилий.</a:t>
            </a:r>
            <a:r>
              <a:rPr lang="ru-RU" altLang="ru-RU" dirty="0" smtClean="0"/>
              <a:t> </a:t>
            </a:r>
          </a:p>
          <a:p>
            <a:endParaRPr lang="ru-RU" altLang="ru-RU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F12F0-E6C9-4585-9E7A-EEB1112CA4C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dirty="0" err="1" smtClean="0"/>
              <a:t>Валидность</a:t>
            </a:r>
            <a:r>
              <a:rPr lang="ru-RU" altLang="ru-RU" dirty="0" smtClean="0"/>
              <a:t> — это </a:t>
            </a:r>
            <a:r>
              <a:rPr lang="ru-RU" altLang="ru-RU" b="1" dirty="0" smtClean="0"/>
              <a:t>комплексная характеристика</a:t>
            </a:r>
            <a:r>
              <a:rPr lang="ru-RU" altLang="ru-RU" dirty="0" smtClean="0"/>
              <a:t>, включающая, с одной стороны, сведения о том, пригодна ли методика для измерения того, для чего она была создана, а с другой стороны, какова ее действенность, эффективность, практическая полезность.</a:t>
            </a:r>
          </a:p>
          <a:p>
            <a:endParaRPr lang="ru-RU" altLang="ru-RU" dirty="0" smtClean="0"/>
          </a:p>
          <a:p>
            <a:r>
              <a:rPr lang="ru-RU" altLang="ru-RU" sz="900" b="1" i="1" dirty="0" smtClean="0"/>
              <a:t>Акцентуация характера — находящаяся в пределах нормы особенность характера, при которой отдельные его черты чрезмерно усилены, вследствие чего обнаруживается избирательная уязвимость в отношении одних психических воздействий при сохранении хорошей устойчивости к другим.</a:t>
            </a:r>
          </a:p>
          <a:p>
            <a:endParaRPr lang="ru-RU" altLang="ru-RU" sz="900" b="1" i="1" dirty="0" smtClean="0"/>
          </a:p>
          <a:p>
            <a:r>
              <a:rPr lang="ru-RU" altLang="ru-RU" b="1" i="1" dirty="0" smtClean="0"/>
              <a:t>С помощью этой методики можно оценить уровень субъективного контроля над разнообразными ситуациями, другими словами, определить степень ответственности человека за свои поступки и свою жизнь. Люди различаются по тому, как они объясняют причины значимых для себя событий и где локализуют контроль над ними. Возможны два полярных типа такой локализации: </a:t>
            </a:r>
            <a:r>
              <a:rPr lang="ru-RU" altLang="ru-RU" b="1" i="1" dirty="0" err="1" smtClean="0"/>
              <a:t>экстернальный</a:t>
            </a:r>
            <a:r>
              <a:rPr lang="ru-RU" altLang="ru-RU" b="1" i="1" dirty="0" smtClean="0"/>
              <a:t> (внешний локус) и </a:t>
            </a:r>
            <a:r>
              <a:rPr lang="ru-RU" altLang="ru-RU" b="1" i="1" dirty="0" err="1" smtClean="0"/>
              <a:t>интернальный</a:t>
            </a:r>
            <a:r>
              <a:rPr lang="ru-RU" altLang="ru-RU" b="1" i="1" dirty="0" smtClean="0"/>
              <a:t> (внутренний локус). Первый тип проявляется, когда человек полагает, что происходящее с ним не зависит от него, а является результатом действия внешних причин (например, случайности или вмешательства других людей). Во втором случае человек интерпретирует значимые события как результат своих собственных усилий.</a:t>
            </a:r>
            <a:r>
              <a:rPr lang="ru-RU" altLang="ru-RU" dirty="0" smtClean="0"/>
              <a:t> </a:t>
            </a:r>
          </a:p>
          <a:p>
            <a:endParaRPr lang="ru-RU" altLang="ru-RU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F12F0-E6C9-4585-9E7A-EEB1112CA4C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dirty="0" err="1" smtClean="0"/>
              <a:t>Валидность</a:t>
            </a:r>
            <a:r>
              <a:rPr lang="ru-RU" altLang="ru-RU" dirty="0" smtClean="0"/>
              <a:t> — это </a:t>
            </a:r>
            <a:r>
              <a:rPr lang="ru-RU" altLang="ru-RU" b="1" dirty="0" smtClean="0"/>
              <a:t>комплексная характеристика</a:t>
            </a:r>
            <a:r>
              <a:rPr lang="ru-RU" altLang="ru-RU" dirty="0" smtClean="0"/>
              <a:t>, включающая, с одной стороны, сведения о том, пригодна ли методика для измерения того, для чего она была создана, а с другой стороны, какова ее действенность, эффективность, практическая полезность.</a:t>
            </a:r>
          </a:p>
          <a:p>
            <a:endParaRPr lang="ru-RU" altLang="ru-RU" dirty="0" smtClean="0"/>
          </a:p>
          <a:p>
            <a:r>
              <a:rPr lang="ru-RU" altLang="ru-RU" sz="900" b="1" i="1" dirty="0" smtClean="0"/>
              <a:t>Акцентуация характера — находящаяся в пределах нормы особенность характера, при которой отдельные его черты чрезмерно усилены, вследствие чего обнаруживается избирательная уязвимость в отношении одних психических воздействий при сохранении хорошей устойчивости к другим.</a:t>
            </a:r>
          </a:p>
          <a:p>
            <a:endParaRPr lang="ru-RU" altLang="ru-RU" sz="900" b="1" i="1" dirty="0" smtClean="0"/>
          </a:p>
          <a:p>
            <a:r>
              <a:rPr lang="ru-RU" altLang="ru-RU" b="1" i="1" dirty="0" smtClean="0"/>
              <a:t>С помощью этой методики можно оценить уровень субъективного контроля над разнообразными ситуациями, другими словами, определить степень ответственности человека за свои поступки и свою жизнь. Люди различаются по тому, как они объясняют причины значимых для себя событий и где локализуют контроль над ними. Возможны два полярных типа такой локализации: </a:t>
            </a:r>
            <a:r>
              <a:rPr lang="ru-RU" altLang="ru-RU" b="1" i="1" dirty="0" err="1" smtClean="0"/>
              <a:t>экстернальный</a:t>
            </a:r>
            <a:r>
              <a:rPr lang="ru-RU" altLang="ru-RU" b="1" i="1" dirty="0" smtClean="0"/>
              <a:t> (внешний локус) и </a:t>
            </a:r>
            <a:r>
              <a:rPr lang="ru-RU" altLang="ru-RU" b="1" i="1" dirty="0" err="1" smtClean="0"/>
              <a:t>интернальный</a:t>
            </a:r>
            <a:r>
              <a:rPr lang="ru-RU" altLang="ru-RU" b="1" i="1" dirty="0" smtClean="0"/>
              <a:t> (внутренний локус). Первый тип проявляется, когда человек полагает, что происходящее с ним не зависит от него, а является результатом действия внешних причин (например, случайности или вмешательства других людей). Во втором случае человек интерпретирует значимые события как результат своих собственных усилий.</a:t>
            </a:r>
            <a:r>
              <a:rPr lang="ru-RU" altLang="ru-RU" dirty="0" smtClean="0"/>
              <a:t> </a:t>
            </a:r>
          </a:p>
          <a:p>
            <a:endParaRPr lang="ru-RU" altLang="ru-RU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F12F0-E6C9-4585-9E7A-EEB1112CA4C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dirty="0" err="1" smtClean="0"/>
              <a:t>Валидность</a:t>
            </a:r>
            <a:r>
              <a:rPr lang="ru-RU" altLang="ru-RU" dirty="0" smtClean="0"/>
              <a:t> — это </a:t>
            </a:r>
            <a:r>
              <a:rPr lang="ru-RU" altLang="ru-RU" b="1" dirty="0" smtClean="0"/>
              <a:t>комплексная характеристика</a:t>
            </a:r>
            <a:r>
              <a:rPr lang="ru-RU" altLang="ru-RU" dirty="0" smtClean="0"/>
              <a:t>, включающая, с одной стороны, сведения о том, пригодна ли методика для измерения того, для чего она была создана, а с другой стороны, какова ее действенность, эффективность, практическая полезность.</a:t>
            </a:r>
          </a:p>
          <a:p>
            <a:endParaRPr lang="ru-RU" altLang="ru-RU" dirty="0" smtClean="0"/>
          </a:p>
          <a:p>
            <a:r>
              <a:rPr lang="ru-RU" altLang="ru-RU" sz="900" b="1" i="1" dirty="0" smtClean="0"/>
              <a:t>Акцентуация характера — находящаяся в пределах нормы особенность характера, при которой отдельные его черты чрезмерно усилены, вследствие чего обнаруживается избирательная уязвимость в отношении одних психических воздействий при сохранении хорошей устойчивости к другим.</a:t>
            </a:r>
          </a:p>
          <a:p>
            <a:endParaRPr lang="ru-RU" altLang="ru-RU" sz="900" b="1" i="1" dirty="0" smtClean="0"/>
          </a:p>
          <a:p>
            <a:r>
              <a:rPr lang="ru-RU" altLang="ru-RU" b="1" i="1" dirty="0" smtClean="0"/>
              <a:t>С помощью этой методики можно оценить уровень субъективного контроля над разнообразными ситуациями, другими словами, определить степень ответственности человека за свои поступки и свою жизнь. Люди различаются по тому, как они объясняют причины значимых для себя событий и где локализуют контроль над ними. Возможны два полярных типа такой локализации: </a:t>
            </a:r>
            <a:r>
              <a:rPr lang="ru-RU" altLang="ru-RU" b="1" i="1" dirty="0" err="1" smtClean="0"/>
              <a:t>экстернальный</a:t>
            </a:r>
            <a:r>
              <a:rPr lang="ru-RU" altLang="ru-RU" b="1" i="1" dirty="0" smtClean="0"/>
              <a:t> (внешний локус) и </a:t>
            </a:r>
            <a:r>
              <a:rPr lang="ru-RU" altLang="ru-RU" b="1" i="1" dirty="0" err="1" smtClean="0"/>
              <a:t>интернальный</a:t>
            </a:r>
            <a:r>
              <a:rPr lang="ru-RU" altLang="ru-RU" b="1" i="1" dirty="0" smtClean="0"/>
              <a:t> (внутренний локус). Первый тип проявляется, когда человек полагает, что происходящее с ним не зависит от него, а является результатом действия внешних причин (например, случайности или вмешательства других людей). Во втором случае человек интерпретирует значимые события как результат своих собственных усилий.</a:t>
            </a:r>
            <a:r>
              <a:rPr lang="ru-RU" altLang="ru-RU" dirty="0" smtClean="0"/>
              <a:t> </a:t>
            </a:r>
          </a:p>
          <a:p>
            <a:endParaRPr lang="ru-RU" altLang="ru-RU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F12F0-E6C9-4585-9E7A-EEB1112CA4C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dirty="0" err="1" smtClean="0"/>
              <a:t>Валидность</a:t>
            </a:r>
            <a:r>
              <a:rPr lang="ru-RU" altLang="ru-RU" dirty="0" smtClean="0"/>
              <a:t> — это </a:t>
            </a:r>
            <a:r>
              <a:rPr lang="ru-RU" altLang="ru-RU" b="1" dirty="0" smtClean="0"/>
              <a:t>комплексная характеристика</a:t>
            </a:r>
            <a:r>
              <a:rPr lang="ru-RU" altLang="ru-RU" dirty="0" smtClean="0"/>
              <a:t>, включающая, с одной стороны, сведения о том, пригодна ли методика для измерения того, для чего она была создана, а с другой стороны, какова ее действенность, эффективность, практическая полезность.</a:t>
            </a:r>
          </a:p>
          <a:p>
            <a:endParaRPr lang="ru-RU" altLang="ru-RU" dirty="0" smtClean="0"/>
          </a:p>
          <a:p>
            <a:r>
              <a:rPr lang="ru-RU" altLang="ru-RU" sz="900" b="1" i="1" dirty="0" smtClean="0"/>
              <a:t>Акцентуация характера — находящаяся в пределах нормы особенность характера, при которой отдельные его черты чрезмерно усилены, вследствие чего обнаруживается избирательная уязвимость в отношении одних психических воздействий при сохранении хорошей устойчивости к другим.</a:t>
            </a:r>
          </a:p>
          <a:p>
            <a:endParaRPr lang="ru-RU" altLang="ru-RU" sz="900" b="1" i="1" dirty="0" smtClean="0"/>
          </a:p>
          <a:p>
            <a:r>
              <a:rPr lang="ru-RU" altLang="ru-RU" b="1" i="1" dirty="0" smtClean="0"/>
              <a:t>С помощью этой методики можно оценить уровень субъективного контроля над разнообразными ситуациями, другими словами, определить степень ответственности человека за свои поступки и свою жизнь. Люди различаются по тому, как они объясняют причины значимых для себя событий и где локализуют контроль над ними. Возможны два полярных типа такой локализации: </a:t>
            </a:r>
            <a:r>
              <a:rPr lang="ru-RU" altLang="ru-RU" b="1" i="1" dirty="0" err="1" smtClean="0"/>
              <a:t>экстернальный</a:t>
            </a:r>
            <a:r>
              <a:rPr lang="ru-RU" altLang="ru-RU" b="1" i="1" dirty="0" smtClean="0"/>
              <a:t> (внешний локус) и </a:t>
            </a:r>
            <a:r>
              <a:rPr lang="ru-RU" altLang="ru-RU" b="1" i="1" dirty="0" err="1" smtClean="0"/>
              <a:t>интернальный</a:t>
            </a:r>
            <a:r>
              <a:rPr lang="ru-RU" altLang="ru-RU" b="1" i="1" dirty="0" smtClean="0"/>
              <a:t> (внутренний локус). Первый тип проявляется, когда человек полагает, что происходящее с ним не зависит от него, а является результатом действия внешних причин (например, случайности или вмешательства других людей). Во втором случае человек интерпретирует значимые события как результат своих собственных усилий.</a:t>
            </a:r>
            <a:r>
              <a:rPr lang="ru-RU" altLang="ru-RU" dirty="0" smtClean="0"/>
              <a:t> </a:t>
            </a:r>
          </a:p>
          <a:p>
            <a:endParaRPr lang="ru-RU" altLang="ru-RU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F12F0-E6C9-4585-9E7A-EEB1112CA4C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dirty="0" err="1" smtClean="0"/>
              <a:t>Валидность</a:t>
            </a:r>
            <a:r>
              <a:rPr lang="ru-RU" altLang="ru-RU" dirty="0" smtClean="0"/>
              <a:t> — это </a:t>
            </a:r>
            <a:r>
              <a:rPr lang="ru-RU" altLang="ru-RU" b="1" dirty="0" smtClean="0"/>
              <a:t>комплексная характеристика</a:t>
            </a:r>
            <a:r>
              <a:rPr lang="ru-RU" altLang="ru-RU" dirty="0" smtClean="0"/>
              <a:t>, включающая, с одной стороны, сведения о том, пригодна ли методика для измерения того, для чего она была создана, а с другой стороны, какова ее действенность, эффективность, практическая полезность.</a:t>
            </a:r>
          </a:p>
          <a:p>
            <a:endParaRPr lang="ru-RU" altLang="ru-RU" dirty="0" smtClean="0"/>
          </a:p>
          <a:p>
            <a:r>
              <a:rPr lang="ru-RU" altLang="ru-RU" sz="900" b="1" i="1" dirty="0" smtClean="0"/>
              <a:t>Акцентуация характера — находящаяся в пределах нормы особенность характера, при которой отдельные его черты чрезмерно усилены, вследствие чего обнаруживается избирательная уязвимость в отношении одних психических воздействий при сохранении хорошей устойчивости к другим.</a:t>
            </a:r>
          </a:p>
          <a:p>
            <a:endParaRPr lang="ru-RU" altLang="ru-RU" sz="900" b="1" i="1" dirty="0" smtClean="0"/>
          </a:p>
          <a:p>
            <a:r>
              <a:rPr lang="ru-RU" altLang="ru-RU" b="1" i="1" dirty="0" smtClean="0"/>
              <a:t>С помощью этой методики можно оценить уровень субъективного контроля над разнообразными ситуациями, другими словами, определить степень ответственности человека за свои поступки и свою жизнь. Люди различаются по тому, как они объясняют причины значимых для себя событий и где локализуют контроль над ними. Возможны два полярных типа такой локализации: </a:t>
            </a:r>
            <a:r>
              <a:rPr lang="ru-RU" altLang="ru-RU" b="1" i="1" dirty="0" err="1" smtClean="0"/>
              <a:t>экстернальный</a:t>
            </a:r>
            <a:r>
              <a:rPr lang="ru-RU" altLang="ru-RU" b="1" i="1" dirty="0" smtClean="0"/>
              <a:t> (внешний локус) и </a:t>
            </a:r>
            <a:r>
              <a:rPr lang="ru-RU" altLang="ru-RU" b="1" i="1" dirty="0" err="1" smtClean="0"/>
              <a:t>интернальный</a:t>
            </a:r>
            <a:r>
              <a:rPr lang="ru-RU" altLang="ru-RU" b="1" i="1" dirty="0" smtClean="0"/>
              <a:t> (внутренний локус). Первый тип проявляется, когда человек полагает, что происходящее с ним не зависит от него, а является результатом действия внешних причин (например, случайности или вмешательства других людей). Во втором случае человек интерпретирует значимые события как результат своих собственных усилий.</a:t>
            </a:r>
            <a:r>
              <a:rPr lang="ru-RU" altLang="ru-RU" dirty="0" smtClean="0"/>
              <a:t> </a:t>
            </a:r>
          </a:p>
          <a:p>
            <a:endParaRPr lang="ru-RU" altLang="ru-RU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F12F0-E6C9-4585-9E7A-EEB1112CA4C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dirty="0" err="1" smtClean="0"/>
              <a:t>Валидность</a:t>
            </a:r>
            <a:r>
              <a:rPr lang="ru-RU" altLang="ru-RU" dirty="0" smtClean="0"/>
              <a:t> — это </a:t>
            </a:r>
            <a:r>
              <a:rPr lang="ru-RU" altLang="ru-RU" b="1" dirty="0" smtClean="0"/>
              <a:t>комплексная характеристика</a:t>
            </a:r>
            <a:r>
              <a:rPr lang="ru-RU" altLang="ru-RU" dirty="0" smtClean="0"/>
              <a:t>, включающая, с одной стороны, сведения о том, пригодна ли методика для измерения того, для чего она была создана, а с другой стороны, какова ее действенность, эффективность, практическая полезность.</a:t>
            </a:r>
          </a:p>
          <a:p>
            <a:endParaRPr lang="ru-RU" altLang="ru-RU" dirty="0" smtClean="0"/>
          </a:p>
          <a:p>
            <a:r>
              <a:rPr lang="ru-RU" altLang="ru-RU" sz="900" b="1" i="1" dirty="0" smtClean="0"/>
              <a:t>Акцентуация характера — находящаяся в пределах нормы особенность характера, при которой отдельные его черты чрезмерно усилены, вследствие чего обнаруживается избирательная уязвимость в отношении одних психических воздействий при сохранении хорошей устойчивости к другим.</a:t>
            </a:r>
          </a:p>
          <a:p>
            <a:endParaRPr lang="ru-RU" altLang="ru-RU" sz="900" b="1" i="1" dirty="0" smtClean="0"/>
          </a:p>
          <a:p>
            <a:r>
              <a:rPr lang="ru-RU" altLang="ru-RU" b="1" i="1" dirty="0" smtClean="0"/>
              <a:t>С помощью этой методики можно оценить уровень субъективного контроля над разнообразными ситуациями, другими словами, определить степень ответственности человека за свои поступки и свою жизнь. Люди различаются по тому, как они объясняют причины значимых для себя событий и где локализуют контроль над ними. Возможны два полярных типа такой локализации: </a:t>
            </a:r>
            <a:r>
              <a:rPr lang="ru-RU" altLang="ru-RU" b="1" i="1" dirty="0" err="1" smtClean="0"/>
              <a:t>экстернальный</a:t>
            </a:r>
            <a:r>
              <a:rPr lang="ru-RU" altLang="ru-RU" b="1" i="1" dirty="0" smtClean="0"/>
              <a:t> (внешний локус) и </a:t>
            </a:r>
            <a:r>
              <a:rPr lang="ru-RU" altLang="ru-RU" b="1" i="1" dirty="0" err="1" smtClean="0"/>
              <a:t>интернальный</a:t>
            </a:r>
            <a:r>
              <a:rPr lang="ru-RU" altLang="ru-RU" b="1" i="1" dirty="0" smtClean="0"/>
              <a:t> (внутренний локус). Первый тип проявляется, когда человек полагает, что происходящее с ним не зависит от него, а является результатом действия внешних причин (например, случайности или вмешательства других людей). Во втором случае человек интерпретирует значимые события как результат своих собственных усилий.</a:t>
            </a:r>
            <a:r>
              <a:rPr lang="ru-RU" altLang="ru-RU" dirty="0" smtClean="0"/>
              <a:t> </a:t>
            </a:r>
          </a:p>
          <a:p>
            <a:endParaRPr lang="ru-RU" altLang="ru-RU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F12F0-E6C9-4585-9E7A-EEB1112CA4C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dirty="0" err="1" smtClean="0"/>
              <a:t>Валидность</a:t>
            </a:r>
            <a:r>
              <a:rPr lang="ru-RU" altLang="ru-RU" dirty="0" smtClean="0"/>
              <a:t> — это </a:t>
            </a:r>
            <a:r>
              <a:rPr lang="ru-RU" altLang="ru-RU" b="1" dirty="0" smtClean="0"/>
              <a:t>комплексная характеристика</a:t>
            </a:r>
            <a:r>
              <a:rPr lang="ru-RU" altLang="ru-RU" dirty="0" smtClean="0"/>
              <a:t>, включающая, с одной стороны, сведения о том, пригодна ли методика для измерения того, для чего она была создана, а с другой стороны, какова ее действенность, эффективность, практическая полезность.</a:t>
            </a:r>
          </a:p>
          <a:p>
            <a:endParaRPr lang="ru-RU" altLang="ru-RU" dirty="0" smtClean="0"/>
          </a:p>
          <a:p>
            <a:r>
              <a:rPr lang="ru-RU" altLang="ru-RU" sz="900" b="1" i="1" dirty="0" smtClean="0"/>
              <a:t>Акцентуация характера — находящаяся в пределах нормы особенность характера, при которой отдельные его черты чрезмерно усилены, вследствие чего обнаруживается избирательная уязвимость в отношении одних психических воздействий при сохранении хорошей устойчивости к другим.</a:t>
            </a:r>
          </a:p>
          <a:p>
            <a:endParaRPr lang="ru-RU" altLang="ru-RU" sz="900" b="1" i="1" dirty="0" smtClean="0"/>
          </a:p>
          <a:p>
            <a:r>
              <a:rPr lang="ru-RU" altLang="ru-RU" b="1" i="1" dirty="0" smtClean="0"/>
              <a:t>С помощью этой методики можно оценить уровень субъективного контроля над разнообразными ситуациями, другими словами, определить степень ответственности человека за свои поступки и свою жизнь. Люди различаются по тому, как они объясняют причины значимых для себя событий и где локализуют контроль над ними. Возможны два полярных типа такой локализации: </a:t>
            </a:r>
            <a:r>
              <a:rPr lang="ru-RU" altLang="ru-RU" b="1" i="1" dirty="0" err="1" smtClean="0"/>
              <a:t>экстернальный</a:t>
            </a:r>
            <a:r>
              <a:rPr lang="ru-RU" altLang="ru-RU" b="1" i="1" dirty="0" smtClean="0"/>
              <a:t> (внешний локус) и </a:t>
            </a:r>
            <a:r>
              <a:rPr lang="ru-RU" altLang="ru-RU" b="1" i="1" dirty="0" err="1" smtClean="0"/>
              <a:t>интернальный</a:t>
            </a:r>
            <a:r>
              <a:rPr lang="ru-RU" altLang="ru-RU" b="1" i="1" dirty="0" smtClean="0"/>
              <a:t> (внутренний локус). Первый тип проявляется, когда человек полагает, что происходящее с ним не зависит от него, а является результатом действия внешних причин (например, случайности или вмешательства других людей). Во втором случае человек интерпретирует значимые события как результат своих собственных усилий.</a:t>
            </a:r>
            <a:r>
              <a:rPr lang="ru-RU" altLang="ru-RU" dirty="0" smtClean="0"/>
              <a:t> </a:t>
            </a:r>
          </a:p>
          <a:p>
            <a:endParaRPr lang="ru-RU" altLang="ru-RU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  <a:p>
            <a:endParaRPr lang="ru-RU" altLang="ru-RU" sz="9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F12F0-E6C9-4585-9E7A-EEB1112CA4C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8061" y="1510039"/>
            <a:ext cx="7344649" cy="10419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6115" y="2754524"/>
            <a:ext cx="6048534" cy="12422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5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1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6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2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7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1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98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8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372-2FBA-4249-8FAD-788AC353F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93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9F8C-49FA-458F-894C-5C1FA6E1D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3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921023" y="138403"/>
            <a:ext cx="1836162" cy="293905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8040" y="138403"/>
            <a:ext cx="5368975" cy="2939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FC773-2BCA-4D62-A200-1F7E4D0DF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195263"/>
            <a:ext cx="7777163" cy="8096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31800" y="1133475"/>
            <a:ext cx="7777163" cy="3208338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31800" y="4505325"/>
            <a:ext cx="2016125" cy="258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52750" y="4505325"/>
            <a:ext cx="2735263" cy="258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92838" y="4505325"/>
            <a:ext cx="2016125" cy="2587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AAE5D-61E1-47D5-B5BD-C70EEFD7A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282649"/>
      </p:ext>
    </p:extLst>
  </p:cSld>
  <p:clrMapOvr>
    <a:masterClrMapping/>
  </p:clrMapOvr>
  <p:transition spd="slow">
    <p:strip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195263"/>
            <a:ext cx="7777163" cy="8096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31800" y="1133475"/>
            <a:ext cx="7777163" cy="3208338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31800" y="4505325"/>
            <a:ext cx="2016125" cy="258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52750" y="4505325"/>
            <a:ext cx="2735263" cy="258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92838" y="4505325"/>
            <a:ext cx="2016125" cy="2587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94FFE8-012F-4883-B56F-F377CDE56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360151"/>
      </p:ext>
    </p:extLst>
  </p:cSld>
  <p:clrMapOvr>
    <a:masterClrMapping/>
  </p:clrMapOvr>
  <p:transition spd="slow">
    <p:strip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195263"/>
            <a:ext cx="7777163" cy="8096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31800" y="1133475"/>
            <a:ext cx="7777163" cy="3208338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31800" y="4505325"/>
            <a:ext cx="2016125" cy="258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952750" y="4505325"/>
            <a:ext cx="2735263" cy="258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92838" y="4505325"/>
            <a:ext cx="2016125" cy="2587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9FDF96-A493-4D13-B7E8-3B4856EB2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09757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B8B6-3F73-4696-A6EE-F2BE23EC1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77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561" y="3123595"/>
            <a:ext cx="7344649" cy="965434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561" y="2060272"/>
            <a:ext cx="7344649" cy="106332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55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10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566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421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2768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132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987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84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61A12-2679-4B7D-8EEC-FE852D107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15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8040" y="803403"/>
            <a:ext cx="3601819" cy="22740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53872" y="803403"/>
            <a:ext cx="3603318" cy="22740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D1E4-9902-4E10-BBDD-B6CFD4FA6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4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042" y="194662"/>
            <a:ext cx="7776687" cy="81015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2038" y="1088082"/>
            <a:ext cx="3817838" cy="45346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5537" indent="0">
              <a:buNone/>
              <a:defRPr sz="1700" b="1"/>
            </a:lvl2pPr>
            <a:lvl3pPr marL="771075" indent="0">
              <a:buNone/>
              <a:defRPr sz="1500" b="1"/>
            </a:lvl3pPr>
            <a:lvl4pPr marL="1156611" indent="0">
              <a:buNone/>
              <a:defRPr sz="1300" b="1"/>
            </a:lvl4pPr>
            <a:lvl5pPr marL="1542149" indent="0">
              <a:buNone/>
              <a:defRPr sz="1300" b="1"/>
            </a:lvl5pPr>
            <a:lvl6pPr marL="1927687" indent="0">
              <a:buNone/>
              <a:defRPr sz="1300" b="1"/>
            </a:lvl6pPr>
            <a:lvl7pPr marL="2313224" indent="0">
              <a:buNone/>
              <a:defRPr sz="1300" b="1"/>
            </a:lvl7pPr>
            <a:lvl8pPr marL="2698761" indent="0">
              <a:buNone/>
              <a:defRPr sz="1300" b="1"/>
            </a:lvl8pPr>
            <a:lvl9pPr marL="3084297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2038" y="1541543"/>
            <a:ext cx="3817838" cy="280065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89392" y="1088082"/>
            <a:ext cx="3819337" cy="45346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5537" indent="0">
              <a:buNone/>
              <a:defRPr sz="1700" b="1"/>
            </a:lvl2pPr>
            <a:lvl3pPr marL="771075" indent="0">
              <a:buNone/>
              <a:defRPr sz="1500" b="1"/>
            </a:lvl3pPr>
            <a:lvl4pPr marL="1156611" indent="0">
              <a:buNone/>
              <a:defRPr sz="1300" b="1"/>
            </a:lvl4pPr>
            <a:lvl5pPr marL="1542149" indent="0">
              <a:buNone/>
              <a:defRPr sz="1300" b="1"/>
            </a:lvl5pPr>
            <a:lvl6pPr marL="1927687" indent="0">
              <a:buNone/>
              <a:defRPr sz="1300" b="1"/>
            </a:lvl6pPr>
            <a:lvl7pPr marL="2313224" indent="0">
              <a:buNone/>
              <a:defRPr sz="1300" b="1"/>
            </a:lvl7pPr>
            <a:lvl8pPr marL="2698761" indent="0">
              <a:buNone/>
              <a:defRPr sz="1300" b="1"/>
            </a:lvl8pPr>
            <a:lvl9pPr marL="3084297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89392" y="1541543"/>
            <a:ext cx="3819337" cy="280065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CAED8-0C8D-4742-8525-583927306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14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F604E-406D-45CD-929A-F759FF7E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21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4EC09-CEA5-491F-8D45-18053388CC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51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043" y="193537"/>
            <a:ext cx="2842751" cy="82365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8298" y="193541"/>
            <a:ext cx="4830427" cy="414866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2043" y="1017195"/>
            <a:ext cx="2842751" cy="3325008"/>
          </a:xfrm>
        </p:spPr>
        <p:txBody>
          <a:bodyPr/>
          <a:lstStyle>
            <a:lvl1pPr marL="0" indent="0">
              <a:buNone/>
              <a:defRPr sz="1200"/>
            </a:lvl1pPr>
            <a:lvl2pPr marL="385537" indent="0">
              <a:buNone/>
              <a:defRPr sz="1000"/>
            </a:lvl2pPr>
            <a:lvl3pPr marL="771075" indent="0">
              <a:buNone/>
              <a:defRPr sz="800"/>
            </a:lvl3pPr>
            <a:lvl4pPr marL="1156611" indent="0">
              <a:buNone/>
              <a:defRPr sz="800"/>
            </a:lvl4pPr>
            <a:lvl5pPr marL="1542149" indent="0">
              <a:buNone/>
              <a:defRPr sz="800"/>
            </a:lvl5pPr>
            <a:lvl6pPr marL="1927687" indent="0">
              <a:buNone/>
              <a:defRPr sz="800"/>
            </a:lvl6pPr>
            <a:lvl7pPr marL="2313224" indent="0">
              <a:buNone/>
              <a:defRPr sz="800"/>
            </a:lvl7pPr>
            <a:lvl8pPr marL="2698761" indent="0">
              <a:buNone/>
              <a:defRPr sz="800"/>
            </a:lvl8pPr>
            <a:lvl9pPr marL="308429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09133-BE53-42A1-98F3-1F1C6414E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141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3650" y="3402647"/>
            <a:ext cx="5184458" cy="40170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93650" y="434333"/>
            <a:ext cx="5184458" cy="2916555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5537" indent="0">
              <a:buNone/>
              <a:defRPr sz="2400"/>
            </a:lvl2pPr>
            <a:lvl3pPr marL="771075" indent="0">
              <a:buNone/>
              <a:defRPr sz="2000"/>
            </a:lvl3pPr>
            <a:lvl4pPr marL="1156611" indent="0">
              <a:buNone/>
              <a:defRPr sz="1700"/>
            </a:lvl4pPr>
            <a:lvl5pPr marL="1542149" indent="0">
              <a:buNone/>
              <a:defRPr sz="1700"/>
            </a:lvl5pPr>
            <a:lvl6pPr marL="1927687" indent="0">
              <a:buNone/>
              <a:defRPr sz="1700"/>
            </a:lvl6pPr>
            <a:lvl7pPr marL="2313224" indent="0">
              <a:buNone/>
              <a:defRPr sz="1700"/>
            </a:lvl7pPr>
            <a:lvl8pPr marL="2698761" indent="0">
              <a:buNone/>
              <a:defRPr sz="1700"/>
            </a:lvl8pPr>
            <a:lvl9pPr marL="3084297" indent="0">
              <a:buNone/>
              <a:defRPr sz="17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3650" y="3804349"/>
            <a:ext cx="5184458" cy="570483"/>
          </a:xfrm>
        </p:spPr>
        <p:txBody>
          <a:bodyPr/>
          <a:lstStyle>
            <a:lvl1pPr marL="0" indent="0">
              <a:buNone/>
              <a:defRPr sz="1200"/>
            </a:lvl1pPr>
            <a:lvl2pPr marL="385537" indent="0">
              <a:buNone/>
              <a:defRPr sz="1000"/>
            </a:lvl2pPr>
            <a:lvl3pPr marL="771075" indent="0">
              <a:buNone/>
              <a:defRPr sz="800"/>
            </a:lvl3pPr>
            <a:lvl4pPr marL="1156611" indent="0">
              <a:buNone/>
              <a:defRPr sz="800"/>
            </a:lvl4pPr>
            <a:lvl5pPr marL="1542149" indent="0">
              <a:buNone/>
              <a:defRPr sz="800"/>
            </a:lvl5pPr>
            <a:lvl6pPr marL="1927687" indent="0">
              <a:buNone/>
              <a:defRPr sz="800"/>
            </a:lvl6pPr>
            <a:lvl7pPr marL="2313224" indent="0">
              <a:buNone/>
              <a:defRPr sz="800"/>
            </a:lvl7pPr>
            <a:lvl8pPr marL="2698761" indent="0">
              <a:buNone/>
              <a:defRPr sz="800"/>
            </a:lvl8pPr>
            <a:lvl9pPr marL="308429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E19CD-58DC-4B13-B0A9-9348D2755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045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31800" y="195263"/>
            <a:ext cx="7777163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108" tIns="38554" rIns="77108" bIns="385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31800" y="1133475"/>
            <a:ext cx="7777163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108" tIns="38554" rIns="77108" bIns="385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31800" y="4505325"/>
            <a:ext cx="2016125" cy="258763"/>
          </a:xfrm>
          <a:prstGeom prst="rect">
            <a:avLst/>
          </a:prstGeom>
        </p:spPr>
        <p:txBody>
          <a:bodyPr vert="horz" lIns="77108" tIns="38554" rIns="77108" bIns="38554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52750" y="4505325"/>
            <a:ext cx="2735263" cy="258763"/>
          </a:xfrm>
          <a:prstGeom prst="rect">
            <a:avLst/>
          </a:prstGeom>
        </p:spPr>
        <p:txBody>
          <a:bodyPr vert="horz" lIns="77108" tIns="38554" rIns="77108" bIns="38554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192838" y="4505325"/>
            <a:ext cx="2016125" cy="258763"/>
          </a:xfrm>
          <a:prstGeom prst="rect">
            <a:avLst/>
          </a:prstGeom>
        </p:spPr>
        <p:txBody>
          <a:bodyPr vert="horz" lIns="77108" tIns="38554" rIns="77108" bIns="38554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775F45-5EE6-41BA-9D4C-0F8602C35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</p:sldLayoutIdLst>
  <p:transition spd="slow">
    <p:strips/>
  </p:transition>
  <p:txStyles>
    <p:titleStyle>
      <a:lvl1pPr algn="ctr" defTabSz="769938" rtl="0" eaLnBrk="1" fontAlgn="base" hangingPunct="1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769938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2pPr>
      <a:lvl3pPr algn="ctr" defTabSz="769938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3pPr>
      <a:lvl4pPr algn="ctr" defTabSz="769938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4pPr>
      <a:lvl5pPr algn="ctr" defTabSz="769938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5pPr>
      <a:lvl6pPr marL="457200" algn="ctr" defTabSz="769938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6pPr>
      <a:lvl7pPr marL="914400" algn="ctr" defTabSz="769938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7pPr>
      <a:lvl8pPr marL="1371600" algn="ctr" defTabSz="769938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8pPr>
      <a:lvl9pPr marL="1828800" algn="ctr" defTabSz="769938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Calibri" pitchFamily="34" charset="0"/>
        </a:defRPr>
      </a:lvl9pPr>
    </p:titleStyle>
    <p:bodyStyle>
      <a:lvl1pPr marL="288925" indent="-288925" algn="l" defTabSz="76993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39713" algn="l" defTabSz="76993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63613" indent="-192088" algn="l" defTabSz="76993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9375" indent="-192088" algn="l" defTabSz="76993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550" indent="-192088" algn="l" defTabSz="76993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0456" indent="-192769" algn="l" defTabSz="771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05992" indent="-192769" algn="l" defTabSz="771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91531" indent="-192769" algn="l" defTabSz="771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77067" indent="-192769" algn="l" defTabSz="771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1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537" algn="l" defTabSz="771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1075" algn="l" defTabSz="771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6611" algn="l" defTabSz="771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149" algn="l" defTabSz="771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7687" algn="l" defTabSz="771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3224" algn="l" defTabSz="771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98761" algn="l" defTabSz="771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297" algn="l" defTabSz="77107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7" descr="C:\Users\lubamark\Documents\_дизайн\_Шаблоны презентаций\ТПУ_Карта стилизованная_CMYK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415" y="213408"/>
            <a:ext cx="4852422" cy="22527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1573206"/>
            <a:ext cx="8424862" cy="18732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Тайм-менеджмент в жизни студента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1438" y="3760788"/>
            <a:ext cx="83534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28" tIns="38564" rIns="77128" bIns="38564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dirty="0">
                <a:latin typeface="Times New Roman" pitchFamily="18" charset="0"/>
                <a:cs typeface="Times New Roman" pitchFamily="18" charset="0"/>
              </a:rPr>
              <a:t>ПСИХОЛОГИЧЕСКАЯ СЛУЖБА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ЦСР</a:t>
            </a:r>
            <a:endParaRPr lang="ru-RU" alt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Кудрявцева О.В.</a:t>
            </a:r>
            <a:endParaRPr lang="ru-RU" alt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925638"/>
            <a:ext cx="8640763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128" tIns="38564" rIns="77128" bIns="38564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altLang="ru-RU" sz="2000">
              <a:solidFill>
                <a:schemeClr val="bg1"/>
              </a:solidFill>
              <a:latin typeface="Arial" charset="0"/>
              <a:ea typeface="Verdana" pitchFamily="34" charset="0"/>
            </a:endParaRPr>
          </a:p>
        </p:txBody>
      </p:sp>
      <p:sp>
        <p:nvSpPr>
          <p:cNvPr id="2057" name="TextBox 1"/>
          <p:cNvSpPr txBox="1">
            <a:spLocks noChangeArrowheads="1"/>
          </p:cNvSpPr>
          <p:nvPr/>
        </p:nvSpPr>
        <p:spPr bwMode="auto">
          <a:xfrm>
            <a:off x="1862138" y="2790825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pic>
        <p:nvPicPr>
          <p:cNvPr id="2069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414338"/>
            <a:ext cx="25304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5361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8208963" y="4446588"/>
            <a:ext cx="431800" cy="4143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200" dirty="0">
                <a:latin typeface="Arial" charset="0"/>
              </a:rPr>
              <a:t>5</a:t>
            </a:r>
            <a:endParaRPr lang="ru-RU" altLang="ru-RU" sz="1200" dirty="0">
              <a:latin typeface="Arial" charset="0"/>
            </a:endParaRPr>
          </a:p>
        </p:txBody>
      </p:sp>
      <p:sp>
        <p:nvSpPr>
          <p:cNvPr id="5123" name="Rectangle 29"/>
          <p:cNvSpPr>
            <a:spLocks noChangeArrowheads="1"/>
          </p:cNvSpPr>
          <p:nvPr/>
        </p:nvSpPr>
        <p:spPr bwMode="auto">
          <a:xfrm>
            <a:off x="0" y="0"/>
            <a:ext cx="57308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sp>
        <p:nvSpPr>
          <p:cNvPr id="5126" name="Прямоугольник 1"/>
          <p:cNvSpPr>
            <a:spLocks noChangeArrowheads="1"/>
          </p:cNvSpPr>
          <p:nvPr/>
        </p:nvSpPr>
        <p:spPr bwMode="auto">
          <a:xfrm>
            <a:off x="792163" y="917575"/>
            <a:ext cx="77390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latin typeface="Arial" charset="0"/>
              </a:rPr>
              <a:t> </a:t>
            </a:r>
            <a:endParaRPr lang="ru-RU" altLang="ru-RU" sz="1500">
              <a:latin typeface="Arial" charset="0"/>
            </a:endParaRPr>
          </a:p>
        </p:txBody>
      </p:sp>
      <p:grpSp>
        <p:nvGrpSpPr>
          <p:cNvPr id="2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5179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85" name="AutoShape 65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87" name="AutoShape 67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>
              <a:solidFill>
                <a:schemeClr val="tx2"/>
              </a:solidFill>
            </a:endParaRPr>
          </a:p>
        </p:txBody>
      </p:sp>
      <p:sp>
        <p:nvSpPr>
          <p:cNvPr id="20" name="Заголовок 3"/>
          <p:cNvSpPr>
            <a:spLocks noGrp="1"/>
          </p:cNvSpPr>
          <p:nvPr>
            <p:ph type="title"/>
          </p:nvPr>
        </p:nvSpPr>
        <p:spPr>
          <a:xfrm>
            <a:off x="891357" y="215884"/>
            <a:ext cx="7389464" cy="630401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Воры времени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3631" y="926797"/>
            <a:ext cx="691276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1.Спешка: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Концентрация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Завершение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Поиск рациональных поисков решения задачи</a:t>
            </a:r>
          </a:p>
          <a:p>
            <a:r>
              <a:rPr lang="ru-RU" dirty="0" smtClean="0"/>
              <a:t>2. Неправильная расстановка приоритетов</a:t>
            </a:r>
          </a:p>
          <a:p>
            <a:r>
              <a:rPr lang="ru-RU" dirty="0" smtClean="0"/>
              <a:t>Выполнение важных дел вместо приятных и легких</a:t>
            </a:r>
          </a:p>
          <a:p>
            <a:r>
              <a:rPr lang="ru-RU" dirty="0" smtClean="0"/>
              <a:t>Успевать в сроки</a:t>
            </a:r>
          </a:p>
          <a:p>
            <a:r>
              <a:rPr lang="ru-RU" dirty="0" smtClean="0"/>
              <a:t>Разделение рабочего времени и свободного (для отдыха)</a:t>
            </a:r>
          </a:p>
          <a:p>
            <a:r>
              <a:rPr lang="ru-RU" dirty="0" smtClean="0"/>
              <a:t>3. Непланируемые дела (просьбы других людей, звонки, смс, </a:t>
            </a:r>
            <a:r>
              <a:rPr lang="ru-RU" dirty="0" err="1" smtClean="0"/>
              <a:t>соцсети</a:t>
            </a:r>
            <a:r>
              <a:rPr lang="ru-RU" dirty="0" smtClean="0"/>
              <a:t>) </a:t>
            </a:r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303678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8208963" y="4446588"/>
            <a:ext cx="431800" cy="4143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latin typeface="Arial" charset="0"/>
              </a:rPr>
              <a:t>6</a:t>
            </a:r>
            <a:endParaRPr lang="ru-RU" altLang="ru-RU" sz="1200" dirty="0">
              <a:latin typeface="Arial" charset="0"/>
            </a:endParaRPr>
          </a:p>
        </p:txBody>
      </p:sp>
      <p:sp>
        <p:nvSpPr>
          <p:cNvPr id="5123" name="Rectangle 29"/>
          <p:cNvSpPr>
            <a:spLocks noChangeArrowheads="1"/>
          </p:cNvSpPr>
          <p:nvPr/>
        </p:nvSpPr>
        <p:spPr bwMode="auto">
          <a:xfrm>
            <a:off x="0" y="0"/>
            <a:ext cx="57308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sp>
        <p:nvSpPr>
          <p:cNvPr id="5126" name="Прямоугольник 1"/>
          <p:cNvSpPr>
            <a:spLocks noChangeArrowheads="1"/>
          </p:cNvSpPr>
          <p:nvPr/>
        </p:nvSpPr>
        <p:spPr bwMode="auto">
          <a:xfrm>
            <a:off x="792163" y="951279"/>
            <a:ext cx="77390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latin typeface="Arial" charset="0"/>
              </a:rPr>
              <a:t> </a:t>
            </a:r>
            <a:endParaRPr lang="ru-RU" altLang="ru-RU" sz="1500">
              <a:latin typeface="Arial" charset="0"/>
            </a:endParaRPr>
          </a:p>
        </p:txBody>
      </p:sp>
      <p:grpSp>
        <p:nvGrpSpPr>
          <p:cNvPr id="2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5179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85" name="AutoShape 65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87" name="AutoShape 67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>
              <a:solidFill>
                <a:schemeClr val="tx2"/>
              </a:solidFill>
            </a:endParaRPr>
          </a:p>
        </p:txBody>
      </p:sp>
      <p:sp>
        <p:nvSpPr>
          <p:cNvPr id="20" name="Заголовок 3"/>
          <p:cNvSpPr>
            <a:spLocks noGrp="1"/>
          </p:cNvSpPr>
          <p:nvPr>
            <p:ph type="title"/>
          </p:nvPr>
        </p:nvSpPr>
        <p:spPr>
          <a:xfrm>
            <a:off x="966962" y="198438"/>
            <a:ext cx="7389464" cy="630401"/>
          </a:xfrm>
          <a:solidFill>
            <a:schemeClr val="bg1"/>
          </a:solidFill>
        </p:spPr>
        <p:txBody>
          <a:bodyPr/>
          <a:lstStyle/>
          <a:p>
            <a:r>
              <a:rPr lang="ru-RU" sz="1600" i="1" dirty="0" smtClean="0"/>
              <a:t>Задание «Пирог жизни»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3631" y="762695"/>
            <a:ext cx="696151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+mj-lt"/>
              </a:rPr>
              <a:t>Один из наглядных инструментов, позволяющих нам представить, куда мы тратим время</a:t>
            </a:r>
          </a:p>
          <a:p>
            <a:r>
              <a:rPr lang="ru-RU" dirty="0" smtClean="0">
                <a:latin typeface="+mj-lt"/>
              </a:rPr>
              <a:t>Посмотрите на что уходят ваши 24 часа в сутки в среднем за неделю.</a:t>
            </a:r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Отметьте среди ваших занятий рутинные обязанности, текущие дела и перспективные проекты. </a:t>
            </a:r>
          </a:p>
          <a:p>
            <a:r>
              <a:rPr lang="ru-RU" i="1" dirty="0" smtClean="0">
                <a:latin typeface="+mj-lt"/>
              </a:rPr>
              <a:t>Например:</a:t>
            </a:r>
          </a:p>
          <a:p>
            <a:r>
              <a:rPr lang="ru-RU" i="1" dirty="0" smtClean="0">
                <a:latin typeface="+mj-lt"/>
              </a:rPr>
              <a:t>Домашние дела – 2 ч.</a:t>
            </a:r>
          </a:p>
          <a:p>
            <a:r>
              <a:rPr lang="ru-RU" i="1" dirty="0" smtClean="0">
                <a:latin typeface="+mj-lt"/>
              </a:rPr>
              <a:t>Личное время  - 2 ч</a:t>
            </a:r>
          </a:p>
          <a:p>
            <a:r>
              <a:rPr lang="ru-RU" i="1" dirty="0" smtClean="0">
                <a:latin typeface="+mj-lt"/>
              </a:rPr>
              <a:t>Сон, еда, отдых, зарядка – 9 ч</a:t>
            </a:r>
          </a:p>
          <a:p>
            <a:r>
              <a:rPr lang="ru-RU" i="1" dirty="0" smtClean="0">
                <a:latin typeface="+mj-lt"/>
              </a:rPr>
              <a:t>Работа/учеба – 8 ч</a:t>
            </a:r>
          </a:p>
          <a:p>
            <a:r>
              <a:rPr lang="ru-RU" i="1" dirty="0" smtClean="0">
                <a:latin typeface="+mj-lt"/>
              </a:rPr>
              <a:t>Семья – 3 ч</a:t>
            </a:r>
          </a:p>
          <a:p>
            <a:r>
              <a:rPr lang="ru-RU" dirty="0" smtClean="0">
                <a:latin typeface="+mj-lt"/>
              </a:rPr>
              <a:t>Можно перевести в проценты( или не переводить и изобразить в виде секторов на круговой диаграмме)</a:t>
            </a:r>
          </a:p>
          <a:p>
            <a:endParaRPr lang="ru-RU" dirty="0" smtClean="0">
              <a:latin typeface="+mj-lt"/>
            </a:endParaRPr>
          </a:p>
          <a:p>
            <a:r>
              <a:rPr lang="ru-RU" dirty="0">
                <a:latin typeface="+mj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556062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8208963" y="4446588"/>
            <a:ext cx="431800" cy="4143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latin typeface="Arial" charset="0"/>
              </a:rPr>
              <a:t>6ч</a:t>
            </a:r>
            <a:endParaRPr lang="ru-RU" altLang="ru-RU" sz="1200" dirty="0">
              <a:latin typeface="Arial" charset="0"/>
            </a:endParaRPr>
          </a:p>
        </p:txBody>
      </p:sp>
      <p:sp>
        <p:nvSpPr>
          <p:cNvPr id="5123" name="Rectangle 29"/>
          <p:cNvSpPr>
            <a:spLocks noChangeArrowheads="1"/>
          </p:cNvSpPr>
          <p:nvPr/>
        </p:nvSpPr>
        <p:spPr bwMode="auto">
          <a:xfrm>
            <a:off x="0" y="0"/>
            <a:ext cx="57308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sp>
        <p:nvSpPr>
          <p:cNvPr id="5126" name="Прямоугольник 1"/>
          <p:cNvSpPr>
            <a:spLocks noChangeArrowheads="1"/>
          </p:cNvSpPr>
          <p:nvPr/>
        </p:nvSpPr>
        <p:spPr bwMode="auto">
          <a:xfrm>
            <a:off x="792163" y="951279"/>
            <a:ext cx="77390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latin typeface="Arial" charset="0"/>
              </a:rPr>
              <a:t> </a:t>
            </a:r>
            <a:endParaRPr lang="ru-RU" altLang="ru-RU" sz="1500">
              <a:latin typeface="Arial" charset="0"/>
            </a:endParaRPr>
          </a:p>
        </p:txBody>
      </p:sp>
      <p:grpSp>
        <p:nvGrpSpPr>
          <p:cNvPr id="2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5179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85" name="AutoShape 65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87" name="AutoShape 67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>
              <a:solidFill>
                <a:schemeClr val="tx2"/>
              </a:solidFill>
            </a:endParaRPr>
          </a:p>
        </p:txBody>
      </p:sp>
      <p:sp>
        <p:nvSpPr>
          <p:cNvPr id="20" name="Заголовок 3"/>
          <p:cNvSpPr>
            <a:spLocks noGrp="1"/>
          </p:cNvSpPr>
          <p:nvPr>
            <p:ph type="title"/>
          </p:nvPr>
        </p:nvSpPr>
        <p:spPr>
          <a:xfrm>
            <a:off x="966962" y="414238"/>
            <a:ext cx="7389464" cy="697378"/>
          </a:xfrm>
          <a:solidFill>
            <a:schemeClr val="bg1"/>
          </a:solidFill>
        </p:spPr>
        <p:txBody>
          <a:bodyPr/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Рефлексия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4" descr="Nemnogo matematiki - Вопросы - eGames Gaming Forum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Nemnogo matematiki - Вопросы - eGames Gaming Forum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Nemnogo matematiki - Вопросы - eGames Gaming Forum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68053" y="1271954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Что дало вам это упражнение</a:t>
            </a:r>
          </a:p>
          <a:p>
            <a:pPr marL="342900" indent="-342900">
              <a:buAutoNum type="arabicPeriod"/>
            </a:pPr>
            <a:r>
              <a:rPr lang="ru-RU" dirty="0" smtClean="0"/>
              <a:t>Что вы хотите изменить в своей жизни?</a:t>
            </a:r>
          </a:p>
          <a:p>
            <a:pPr marL="342900" indent="-342900">
              <a:buAutoNum type="arabicPeriod"/>
            </a:pPr>
            <a:r>
              <a:rPr lang="ru-RU" dirty="0" smtClean="0"/>
              <a:t>Чем удобен этот  инструмент?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1270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ChangeArrowheads="1"/>
          </p:cNvSpPr>
          <p:nvPr/>
        </p:nvSpPr>
        <p:spPr bwMode="auto">
          <a:xfrm>
            <a:off x="-864195" y="125413"/>
            <a:ext cx="50323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grpSp>
        <p:nvGrpSpPr>
          <p:cNvPr id="3075" name="Group 34"/>
          <p:cNvGrpSpPr>
            <a:grpSpLocks noChangeAspect="1"/>
          </p:cNvGrpSpPr>
          <p:nvPr/>
        </p:nvGrpSpPr>
        <p:grpSpPr bwMode="auto">
          <a:xfrm>
            <a:off x="314325" y="4413250"/>
            <a:ext cx="292100" cy="290513"/>
            <a:chOff x="1099" y="205"/>
            <a:chExt cx="340" cy="340"/>
          </a:xfrm>
        </p:grpSpPr>
        <p:sp>
          <p:nvSpPr>
            <p:cNvPr id="2" name="Freeform 38"/>
            <p:cNvSpPr>
              <a:spLocks noEditPoints="1"/>
            </p:cNvSpPr>
            <p:nvPr/>
          </p:nvSpPr>
          <p:spPr bwMode="auto">
            <a:xfrm>
              <a:off x="1099" y="326"/>
              <a:ext cx="342" cy="221"/>
            </a:xfrm>
            <a:custGeom>
              <a:avLst/>
              <a:gdLst>
                <a:gd name="T0" fmla="*/ 240 w 680"/>
                <a:gd name="T1" fmla="*/ 240 h 441"/>
                <a:gd name="T2" fmla="*/ 440 w 680"/>
                <a:gd name="T3" fmla="*/ 240 h 441"/>
                <a:gd name="T4" fmla="*/ 440 w 680"/>
                <a:gd name="T5" fmla="*/ 441 h 441"/>
                <a:gd name="T6" fmla="*/ 240 w 680"/>
                <a:gd name="T7" fmla="*/ 441 h 441"/>
                <a:gd name="T8" fmla="*/ 240 w 680"/>
                <a:gd name="T9" fmla="*/ 240 h 441"/>
                <a:gd name="T10" fmla="*/ 480 w 680"/>
                <a:gd name="T11" fmla="*/ 0 h 441"/>
                <a:gd name="T12" fmla="*/ 680 w 680"/>
                <a:gd name="T13" fmla="*/ 0 h 441"/>
                <a:gd name="T14" fmla="*/ 680 w 680"/>
                <a:gd name="T15" fmla="*/ 441 h 441"/>
                <a:gd name="T16" fmla="*/ 480 w 680"/>
                <a:gd name="T17" fmla="*/ 441 h 441"/>
                <a:gd name="T18" fmla="*/ 480 w 680"/>
                <a:gd name="T19" fmla="*/ 0 h 441"/>
                <a:gd name="T20" fmla="*/ 0 w 680"/>
                <a:gd name="T21" fmla="*/ 0 h 441"/>
                <a:gd name="T22" fmla="*/ 200 w 680"/>
                <a:gd name="T23" fmla="*/ 0 h 441"/>
                <a:gd name="T24" fmla="*/ 200 w 680"/>
                <a:gd name="T25" fmla="*/ 441 h 441"/>
                <a:gd name="T26" fmla="*/ 0 w 680"/>
                <a:gd name="T27" fmla="*/ 441 h 441"/>
                <a:gd name="T28" fmla="*/ 0 w 680"/>
                <a:gd name="T2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0" h="441">
                  <a:moveTo>
                    <a:pt x="240" y="240"/>
                  </a:moveTo>
                  <a:lnTo>
                    <a:pt x="440" y="24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240"/>
                  </a:lnTo>
                  <a:close/>
                  <a:moveTo>
                    <a:pt x="480" y="0"/>
                  </a:moveTo>
                  <a:lnTo>
                    <a:pt x="680" y="0"/>
                  </a:lnTo>
                  <a:lnTo>
                    <a:pt x="680" y="441"/>
                  </a:lnTo>
                  <a:lnTo>
                    <a:pt x="480" y="441"/>
                  </a:lnTo>
                  <a:lnTo>
                    <a:pt x="48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441"/>
                  </a:lnTo>
                  <a:lnTo>
                    <a:pt x="0" y="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3086" name="Freeform 39"/>
            <p:cNvSpPr>
              <a:spLocks noEditPoints="1"/>
            </p:cNvSpPr>
            <p:nvPr/>
          </p:nvSpPr>
          <p:spPr bwMode="auto">
            <a:xfrm>
              <a:off x="1099" y="205"/>
              <a:ext cx="340" cy="220"/>
            </a:xfrm>
            <a:custGeom>
              <a:avLst/>
              <a:gdLst>
                <a:gd name="T0" fmla="*/ 1 w 680"/>
                <a:gd name="T1" fmla="*/ 0 h 441"/>
                <a:gd name="T2" fmla="*/ 1 w 680"/>
                <a:gd name="T3" fmla="*/ 0 h 441"/>
                <a:gd name="T4" fmla="*/ 1 w 680"/>
                <a:gd name="T5" fmla="*/ 0 h 441"/>
                <a:gd name="T6" fmla="*/ 1 w 680"/>
                <a:gd name="T7" fmla="*/ 0 h 441"/>
                <a:gd name="T8" fmla="*/ 1 w 680"/>
                <a:gd name="T9" fmla="*/ 0 h 441"/>
                <a:gd name="T10" fmla="*/ 1 w 680"/>
                <a:gd name="T11" fmla="*/ 0 h 441"/>
                <a:gd name="T12" fmla="*/ 1 w 680"/>
                <a:gd name="T13" fmla="*/ 0 h 441"/>
                <a:gd name="T14" fmla="*/ 1 w 680"/>
                <a:gd name="T15" fmla="*/ 0 h 441"/>
                <a:gd name="T16" fmla="*/ 1 w 680"/>
                <a:gd name="T17" fmla="*/ 0 h 441"/>
                <a:gd name="T18" fmla="*/ 1 w 680"/>
                <a:gd name="T19" fmla="*/ 0 h 441"/>
                <a:gd name="T20" fmla="*/ 0 w 680"/>
                <a:gd name="T21" fmla="*/ 0 h 441"/>
                <a:gd name="T22" fmla="*/ 1 w 680"/>
                <a:gd name="T23" fmla="*/ 0 h 441"/>
                <a:gd name="T24" fmla="*/ 1 w 680"/>
                <a:gd name="T25" fmla="*/ 0 h 441"/>
                <a:gd name="T26" fmla="*/ 0 w 680"/>
                <a:gd name="T27" fmla="*/ 0 h 441"/>
                <a:gd name="T28" fmla="*/ 0 w 680"/>
                <a:gd name="T29" fmla="*/ 0 h 4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80" h="441">
                  <a:moveTo>
                    <a:pt x="480" y="0"/>
                  </a:moveTo>
                  <a:lnTo>
                    <a:pt x="680" y="0"/>
                  </a:lnTo>
                  <a:lnTo>
                    <a:pt x="680" y="201"/>
                  </a:lnTo>
                  <a:lnTo>
                    <a:pt x="480" y="201"/>
                  </a:lnTo>
                  <a:lnTo>
                    <a:pt x="480" y="0"/>
                  </a:lnTo>
                  <a:close/>
                  <a:moveTo>
                    <a:pt x="240" y="0"/>
                  </a:moveTo>
                  <a:lnTo>
                    <a:pt x="440" y="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201"/>
                  </a:lnTo>
                  <a:lnTo>
                    <a:pt x="0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B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719981" y="674127"/>
            <a:ext cx="7488982" cy="328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8" rIns="91416" bIns="45708">
            <a:spAutoFit/>
          </a:bodyPr>
          <a:lstStyle>
            <a:lvl1pPr marL="342900" indent="-342900"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r">
              <a:buNone/>
            </a:pPr>
            <a:r>
              <a:rPr lang="ru-RU" sz="1600" i="1" dirty="0" smtClean="0"/>
              <a:t>«После того, как мы окончательно потеряли из виду цель ,мы удвоили свои усилия»  Марк Твен</a:t>
            </a:r>
          </a:p>
          <a:p>
            <a:pPr algn="just"/>
            <a:r>
              <a:rPr lang="ru-RU" sz="1600" dirty="0" smtClean="0"/>
              <a:t>Постановка цели означает взгляд в будущее, ориентацию и концентрацию наших сил и активности на том, что должно быть достигнуто.</a:t>
            </a:r>
          </a:p>
          <a:p>
            <a:pPr algn="just"/>
            <a:r>
              <a:rPr lang="ru-RU" sz="1600" dirty="0" smtClean="0"/>
              <a:t>Цель должна описывать конечный результат</a:t>
            </a:r>
          </a:p>
          <a:p>
            <a:pPr marL="0" indent="0" algn="just">
              <a:buNone/>
            </a:pPr>
            <a:r>
              <a:rPr lang="ru-RU" sz="1600" b="1" i="1" dirty="0" smtClean="0"/>
              <a:t>Как не надо: </a:t>
            </a:r>
            <a:r>
              <a:rPr lang="ru-RU" sz="1600" i="1" dirty="0" smtClean="0"/>
              <a:t>Я хочу вести более здоровый образ жизни</a:t>
            </a:r>
          </a:p>
          <a:p>
            <a:pPr marL="0" indent="0" algn="just">
              <a:buNone/>
            </a:pPr>
            <a:r>
              <a:rPr lang="ru-RU" sz="1600" b="1" i="1" dirty="0" smtClean="0"/>
              <a:t>Как надо: </a:t>
            </a:r>
            <a:r>
              <a:rPr lang="ru-RU" sz="1600" i="1" dirty="0" smtClean="0"/>
              <a:t>Я ежедневно делаю  15-минутную пробежку на свежем воздухе.</a:t>
            </a:r>
          </a:p>
          <a:p>
            <a:r>
              <a:rPr lang="ru-RU" sz="1800" dirty="0" smtClean="0"/>
              <a:t>Вопросы для размышления? Приближает ли меня то, что я сейчас делаю к достижению соответствующей моей цели?</a:t>
            </a:r>
          </a:p>
          <a:p>
            <a:r>
              <a:rPr lang="ru-RU" sz="1800" dirty="0" smtClean="0"/>
              <a:t>Что я готов сделать сейчас, чтобы достичь того, что для мня важно?</a:t>
            </a:r>
          </a:p>
          <a:p>
            <a:endParaRPr lang="ru-RU" sz="1800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347075" y="4579938"/>
            <a:ext cx="293688" cy="29368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latin typeface="Arial" charset="0"/>
              </a:rPr>
              <a:t>7</a:t>
            </a:r>
          </a:p>
        </p:txBody>
      </p:sp>
      <p:sp>
        <p:nvSpPr>
          <p:cNvPr id="3078" name="Rectangle 29"/>
          <p:cNvSpPr>
            <a:spLocks noChangeArrowheads="1"/>
          </p:cNvSpPr>
          <p:nvPr/>
        </p:nvSpPr>
        <p:spPr bwMode="auto">
          <a:xfrm>
            <a:off x="-1588" y="0"/>
            <a:ext cx="50323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grpSp>
        <p:nvGrpSpPr>
          <p:cNvPr id="3079" name="Group 34"/>
          <p:cNvGrpSpPr>
            <a:grpSpLocks noChangeAspect="1"/>
          </p:cNvGrpSpPr>
          <p:nvPr/>
        </p:nvGrpSpPr>
        <p:grpSpPr bwMode="auto">
          <a:xfrm>
            <a:off x="312738" y="4413250"/>
            <a:ext cx="292100" cy="290513"/>
            <a:chOff x="1099" y="205"/>
            <a:chExt cx="340" cy="340"/>
          </a:xfrm>
        </p:grpSpPr>
        <p:sp>
          <p:nvSpPr>
            <p:cNvPr id="15" name="Freeform 38"/>
            <p:cNvSpPr>
              <a:spLocks noEditPoints="1"/>
            </p:cNvSpPr>
            <p:nvPr/>
          </p:nvSpPr>
          <p:spPr bwMode="auto">
            <a:xfrm>
              <a:off x="1099" y="326"/>
              <a:ext cx="342" cy="221"/>
            </a:xfrm>
            <a:custGeom>
              <a:avLst/>
              <a:gdLst>
                <a:gd name="T0" fmla="*/ 240 w 680"/>
                <a:gd name="T1" fmla="*/ 240 h 441"/>
                <a:gd name="T2" fmla="*/ 440 w 680"/>
                <a:gd name="T3" fmla="*/ 240 h 441"/>
                <a:gd name="T4" fmla="*/ 440 w 680"/>
                <a:gd name="T5" fmla="*/ 441 h 441"/>
                <a:gd name="T6" fmla="*/ 240 w 680"/>
                <a:gd name="T7" fmla="*/ 441 h 441"/>
                <a:gd name="T8" fmla="*/ 240 w 680"/>
                <a:gd name="T9" fmla="*/ 240 h 441"/>
                <a:gd name="T10" fmla="*/ 480 w 680"/>
                <a:gd name="T11" fmla="*/ 0 h 441"/>
                <a:gd name="T12" fmla="*/ 680 w 680"/>
                <a:gd name="T13" fmla="*/ 0 h 441"/>
                <a:gd name="T14" fmla="*/ 680 w 680"/>
                <a:gd name="T15" fmla="*/ 441 h 441"/>
                <a:gd name="T16" fmla="*/ 480 w 680"/>
                <a:gd name="T17" fmla="*/ 441 h 441"/>
                <a:gd name="T18" fmla="*/ 480 w 680"/>
                <a:gd name="T19" fmla="*/ 0 h 441"/>
                <a:gd name="T20" fmla="*/ 0 w 680"/>
                <a:gd name="T21" fmla="*/ 0 h 441"/>
                <a:gd name="T22" fmla="*/ 200 w 680"/>
                <a:gd name="T23" fmla="*/ 0 h 441"/>
                <a:gd name="T24" fmla="*/ 200 w 680"/>
                <a:gd name="T25" fmla="*/ 441 h 441"/>
                <a:gd name="T26" fmla="*/ 0 w 680"/>
                <a:gd name="T27" fmla="*/ 441 h 441"/>
                <a:gd name="T28" fmla="*/ 0 w 680"/>
                <a:gd name="T2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0" h="441">
                  <a:moveTo>
                    <a:pt x="240" y="240"/>
                  </a:moveTo>
                  <a:lnTo>
                    <a:pt x="440" y="24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240"/>
                  </a:lnTo>
                  <a:close/>
                  <a:moveTo>
                    <a:pt x="480" y="0"/>
                  </a:moveTo>
                  <a:lnTo>
                    <a:pt x="680" y="0"/>
                  </a:lnTo>
                  <a:lnTo>
                    <a:pt x="680" y="441"/>
                  </a:lnTo>
                  <a:lnTo>
                    <a:pt x="480" y="441"/>
                  </a:lnTo>
                  <a:lnTo>
                    <a:pt x="48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441"/>
                  </a:lnTo>
                  <a:lnTo>
                    <a:pt x="0" y="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3084" name="Freeform 39"/>
            <p:cNvSpPr>
              <a:spLocks noEditPoints="1"/>
            </p:cNvSpPr>
            <p:nvPr/>
          </p:nvSpPr>
          <p:spPr bwMode="auto">
            <a:xfrm>
              <a:off x="1099" y="205"/>
              <a:ext cx="340" cy="220"/>
            </a:xfrm>
            <a:custGeom>
              <a:avLst/>
              <a:gdLst>
                <a:gd name="T0" fmla="*/ 1 w 680"/>
                <a:gd name="T1" fmla="*/ 0 h 441"/>
                <a:gd name="T2" fmla="*/ 1 w 680"/>
                <a:gd name="T3" fmla="*/ 0 h 441"/>
                <a:gd name="T4" fmla="*/ 1 w 680"/>
                <a:gd name="T5" fmla="*/ 0 h 441"/>
                <a:gd name="T6" fmla="*/ 1 w 680"/>
                <a:gd name="T7" fmla="*/ 0 h 441"/>
                <a:gd name="T8" fmla="*/ 1 w 680"/>
                <a:gd name="T9" fmla="*/ 0 h 441"/>
                <a:gd name="T10" fmla="*/ 1 w 680"/>
                <a:gd name="T11" fmla="*/ 0 h 441"/>
                <a:gd name="T12" fmla="*/ 1 w 680"/>
                <a:gd name="T13" fmla="*/ 0 h 441"/>
                <a:gd name="T14" fmla="*/ 1 w 680"/>
                <a:gd name="T15" fmla="*/ 0 h 441"/>
                <a:gd name="T16" fmla="*/ 1 w 680"/>
                <a:gd name="T17" fmla="*/ 0 h 441"/>
                <a:gd name="T18" fmla="*/ 1 w 680"/>
                <a:gd name="T19" fmla="*/ 0 h 441"/>
                <a:gd name="T20" fmla="*/ 0 w 680"/>
                <a:gd name="T21" fmla="*/ 0 h 441"/>
                <a:gd name="T22" fmla="*/ 1 w 680"/>
                <a:gd name="T23" fmla="*/ 0 h 441"/>
                <a:gd name="T24" fmla="*/ 1 w 680"/>
                <a:gd name="T25" fmla="*/ 0 h 441"/>
                <a:gd name="T26" fmla="*/ 0 w 680"/>
                <a:gd name="T27" fmla="*/ 0 h 441"/>
                <a:gd name="T28" fmla="*/ 0 w 680"/>
                <a:gd name="T29" fmla="*/ 0 h 4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80" h="441">
                  <a:moveTo>
                    <a:pt x="480" y="0"/>
                  </a:moveTo>
                  <a:lnTo>
                    <a:pt x="680" y="0"/>
                  </a:lnTo>
                  <a:lnTo>
                    <a:pt x="680" y="201"/>
                  </a:lnTo>
                  <a:lnTo>
                    <a:pt x="480" y="201"/>
                  </a:lnTo>
                  <a:lnTo>
                    <a:pt x="480" y="0"/>
                  </a:lnTo>
                  <a:close/>
                  <a:moveTo>
                    <a:pt x="240" y="0"/>
                  </a:moveTo>
                  <a:lnTo>
                    <a:pt x="440" y="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201"/>
                  </a:lnTo>
                  <a:lnTo>
                    <a:pt x="0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B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36005" y="89376"/>
            <a:ext cx="7557914" cy="46164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16" tIns="45708" rIns="91416" bIns="45708">
            <a:spAutoFit/>
          </a:bodyPr>
          <a:lstStyle/>
          <a:p>
            <a:r>
              <a:rPr lang="ru-RU" sz="2400" dirty="0" smtClean="0"/>
              <a:t>Постановка целей</a:t>
            </a:r>
            <a:endParaRPr lang="ru-RU" sz="2400" dirty="0"/>
          </a:p>
        </p:txBody>
      </p:sp>
      <p:sp>
        <p:nvSpPr>
          <p:cNvPr id="3082" name="Прямоугольник 2"/>
          <p:cNvSpPr>
            <a:spLocks noChangeArrowheads="1"/>
          </p:cNvSpPr>
          <p:nvPr/>
        </p:nvSpPr>
        <p:spPr bwMode="auto">
          <a:xfrm>
            <a:off x="1439863" y="1638374"/>
            <a:ext cx="5761037" cy="201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</p:txBody>
      </p:sp>
      <p:grpSp>
        <p:nvGrpSpPr>
          <p:cNvPr id="3094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096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3098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26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49">
        <p:blinds dir="vert"/>
      </p:transition>
    </mc:Choice>
    <mc:Fallback xmlns="">
      <p:transition spd="slow" advTm="11449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ChangeArrowheads="1"/>
          </p:cNvSpPr>
          <p:nvPr/>
        </p:nvSpPr>
        <p:spPr bwMode="auto">
          <a:xfrm>
            <a:off x="0" y="0"/>
            <a:ext cx="50323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grpSp>
        <p:nvGrpSpPr>
          <p:cNvPr id="3075" name="Group 34"/>
          <p:cNvGrpSpPr>
            <a:grpSpLocks noChangeAspect="1"/>
          </p:cNvGrpSpPr>
          <p:nvPr/>
        </p:nvGrpSpPr>
        <p:grpSpPr bwMode="auto">
          <a:xfrm>
            <a:off x="314325" y="4413250"/>
            <a:ext cx="292100" cy="290513"/>
            <a:chOff x="1099" y="205"/>
            <a:chExt cx="340" cy="340"/>
          </a:xfrm>
        </p:grpSpPr>
        <p:sp>
          <p:nvSpPr>
            <p:cNvPr id="2" name="Freeform 38"/>
            <p:cNvSpPr>
              <a:spLocks noEditPoints="1"/>
            </p:cNvSpPr>
            <p:nvPr/>
          </p:nvSpPr>
          <p:spPr bwMode="auto">
            <a:xfrm>
              <a:off x="1099" y="326"/>
              <a:ext cx="342" cy="221"/>
            </a:xfrm>
            <a:custGeom>
              <a:avLst/>
              <a:gdLst>
                <a:gd name="T0" fmla="*/ 240 w 680"/>
                <a:gd name="T1" fmla="*/ 240 h 441"/>
                <a:gd name="T2" fmla="*/ 440 w 680"/>
                <a:gd name="T3" fmla="*/ 240 h 441"/>
                <a:gd name="T4" fmla="*/ 440 w 680"/>
                <a:gd name="T5" fmla="*/ 441 h 441"/>
                <a:gd name="T6" fmla="*/ 240 w 680"/>
                <a:gd name="T7" fmla="*/ 441 h 441"/>
                <a:gd name="T8" fmla="*/ 240 w 680"/>
                <a:gd name="T9" fmla="*/ 240 h 441"/>
                <a:gd name="T10" fmla="*/ 480 w 680"/>
                <a:gd name="T11" fmla="*/ 0 h 441"/>
                <a:gd name="T12" fmla="*/ 680 w 680"/>
                <a:gd name="T13" fmla="*/ 0 h 441"/>
                <a:gd name="T14" fmla="*/ 680 w 680"/>
                <a:gd name="T15" fmla="*/ 441 h 441"/>
                <a:gd name="T16" fmla="*/ 480 w 680"/>
                <a:gd name="T17" fmla="*/ 441 h 441"/>
                <a:gd name="T18" fmla="*/ 480 w 680"/>
                <a:gd name="T19" fmla="*/ 0 h 441"/>
                <a:gd name="T20" fmla="*/ 0 w 680"/>
                <a:gd name="T21" fmla="*/ 0 h 441"/>
                <a:gd name="T22" fmla="*/ 200 w 680"/>
                <a:gd name="T23" fmla="*/ 0 h 441"/>
                <a:gd name="T24" fmla="*/ 200 w 680"/>
                <a:gd name="T25" fmla="*/ 441 h 441"/>
                <a:gd name="T26" fmla="*/ 0 w 680"/>
                <a:gd name="T27" fmla="*/ 441 h 441"/>
                <a:gd name="T28" fmla="*/ 0 w 680"/>
                <a:gd name="T2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0" h="441">
                  <a:moveTo>
                    <a:pt x="240" y="240"/>
                  </a:moveTo>
                  <a:lnTo>
                    <a:pt x="440" y="24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240"/>
                  </a:lnTo>
                  <a:close/>
                  <a:moveTo>
                    <a:pt x="480" y="0"/>
                  </a:moveTo>
                  <a:lnTo>
                    <a:pt x="680" y="0"/>
                  </a:lnTo>
                  <a:lnTo>
                    <a:pt x="680" y="441"/>
                  </a:lnTo>
                  <a:lnTo>
                    <a:pt x="480" y="441"/>
                  </a:lnTo>
                  <a:lnTo>
                    <a:pt x="48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441"/>
                  </a:lnTo>
                  <a:lnTo>
                    <a:pt x="0" y="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3086" name="Freeform 39"/>
            <p:cNvSpPr>
              <a:spLocks noEditPoints="1"/>
            </p:cNvSpPr>
            <p:nvPr/>
          </p:nvSpPr>
          <p:spPr bwMode="auto">
            <a:xfrm>
              <a:off x="1099" y="205"/>
              <a:ext cx="340" cy="220"/>
            </a:xfrm>
            <a:custGeom>
              <a:avLst/>
              <a:gdLst>
                <a:gd name="T0" fmla="*/ 1 w 680"/>
                <a:gd name="T1" fmla="*/ 0 h 441"/>
                <a:gd name="T2" fmla="*/ 1 w 680"/>
                <a:gd name="T3" fmla="*/ 0 h 441"/>
                <a:gd name="T4" fmla="*/ 1 w 680"/>
                <a:gd name="T5" fmla="*/ 0 h 441"/>
                <a:gd name="T6" fmla="*/ 1 w 680"/>
                <a:gd name="T7" fmla="*/ 0 h 441"/>
                <a:gd name="T8" fmla="*/ 1 w 680"/>
                <a:gd name="T9" fmla="*/ 0 h 441"/>
                <a:gd name="T10" fmla="*/ 1 w 680"/>
                <a:gd name="T11" fmla="*/ 0 h 441"/>
                <a:gd name="T12" fmla="*/ 1 w 680"/>
                <a:gd name="T13" fmla="*/ 0 h 441"/>
                <a:gd name="T14" fmla="*/ 1 w 680"/>
                <a:gd name="T15" fmla="*/ 0 h 441"/>
                <a:gd name="T16" fmla="*/ 1 w 680"/>
                <a:gd name="T17" fmla="*/ 0 h 441"/>
                <a:gd name="T18" fmla="*/ 1 w 680"/>
                <a:gd name="T19" fmla="*/ 0 h 441"/>
                <a:gd name="T20" fmla="*/ 0 w 680"/>
                <a:gd name="T21" fmla="*/ 0 h 441"/>
                <a:gd name="T22" fmla="*/ 1 w 680"/>
                <a:gd name="T23" fmla="*/ 0 h 441"/>
                <a:gd name="T24" fmla="*/ 1 w 680"/>
                <a:gd name="T25" fmla="*/ 0 h 441"/>
                <a:gd name="T26" fmla="*/ 0 w 680"/>
                <a:gd name="T27" fmla="*/ 0 h 441"/>
                <a:gd name="T28" fmla="*/ 0 w 680"/>
                <a:gd name="T29" fmla="*/ 0 h 4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80" h="441">
                  <a:moveTo>
                    <a:pt x="480" y="0"/>
                  </a:moveTo>
                  <a:lnTo>
                    <a:pt x="680" y="0"/>
                  </a:lnTo>
                  <a:lnTo>
                    <a:pt x="680" y="201"/>
                  </a:lnTo>
                  <a:lnTo>
                    <a:pt x="480" y="201"/>
                  </a:lnTo>
                  <a:lnTo>
                    <a:pt x="480" y="0"/>
                  </a:lnTo>
                  <a:close/>
                  <a:moveTo>
                    <a:pt x="240" y="0"/>
                  </a:moveTo>
                  <a:lnTo>
                    <a:pt x="440" y="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201"/>
                  </a:lnTo>
                  <a:lnTo>
                    <a:pt x="0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B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719981" y="674127"/>
            <a:ext cx="7488982" cy="2702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8" rIns="91416" bIns="45708">
            <a:spAutoFit/>
          </a:bodyPr>
          <a:lstStyle>
            <a:lvl1pPr marL="342900" indent="-342900"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Принять решение- значит, установить приоритетность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Временной принцип Парето 80:20 – 80% затраченного времени дают 20% результата, 20 % затраченного времени дают 80% результата</a:t>
            </a:r>
          </a:p>
          <a:p>
            <a:pPr algn="just"/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Важно научиться делегировать – какие очень важные задачи выполните Вы сами, какие важные задачи сможете передать другим людям, какие незначительные задачи могут быть перепоручены.</a:t>
            </a:r>
          </a:p>
          <a:p>
            <a:pPr algn="just"/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Ориентируете свой временной план на очень важные задачи, имеющие наибольшую значимость для выполнения Ваших функций</a:t>
            </a:r>
            <a:endParaRPr lang="ru-RU" altLang="ru-RU" sz="1800" b="1" dirty="0">
              <a:latin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347075" y="4579938"/>
            <a:ext cx="293688" cy="29368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latin typeface="Arial" charset="0"/>
              </a:rPr>
              <a:t>9</a:t>
            </a:r>
          </a:p>
        </p:txBody>
      </p:sp>
      <p:sp>
        <p:nvSpPr>
          <p:cNvPr id="3078" name="Rectangle 29"/>
          <p:cNvSpPr>
            <a:spLocks noChangeArrowheads="1"/>
          </p:cNvSpPr>
          <p:nvPr/>
        </p:nvSpPr>
        <p:spPr bwMode="auto">
          <a:xfrm>
            <a:off x="-1588" y="0"/>
            <a:ext cx="50323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grpSp>
        <p:nvGrpSpPr>
          <p:cNvPr id="3079" name="Group 34"/>
          <p:cNvGrpSpPr>
            <a:grpSpLocks noChangeAspect="1"/>
          </p:cNvGrpSpPr>
          <p:nvPr/>
        </p:nvGrpSpPr>
        <p:grpSpPr bwMode="auto">
          <a:xfrm>
            <a:off x="312738" y="4413250"/>
            <a:ext cx="292100" cy="290513"/>
            <a:chOff x="1099" y="205"/>
            <a:chExt cx="340" cy="340"/>
          </a:xfrm>
        </p:grpSpPr>
        <p:sp>
          <p:nvSpPr>
            <p:cNvPr id="15" name="Freeform 38"/>
            <p:cNvSpPr>
              <a:spLocks noEditPoints="1"/>
            </p:cNvSpPr>
            <p:nvPr/>
          </p:nvSpPr>
          <p:spPr bwMode="auto">
            <a:xfrm>
              <a:off x="1099" y="326"/>
              <a:ext cx="342" cy="221"/>
            </a:xfrm>
            <a:custGeom>
              <a:avLst/>
              <a:gdLst>
                <a:gd name="T0" fmla="*/ 240 w 680"/>
                <a:gd name="T1" fmla="*/ 240 h 441"/>
                <a:gd name="T2" fmla="*/ 440 w 680"/>
                <a:gd name="T3" fmla="*/ 240 h 441"/>
                <a:gd name="T4" fmla="*/ 440 w 680"/>
                <a:gd name="T5" fmla="*/ 441 h 441"/>
                <a:gd name="T6" fmla="*/ 240 w 680"/>
                <a:gd name="T7" fmla="*/ 441 h 441"/>
                <a:gd name="T8" fmla="*/ 240 w 680"/>
                <a:gd name="T9" fmla="*/ 240 h 441"/>
                <a:gd name="T10" fmla="*/ 480 w 680"/>
                <a:gd name="T11" fmla="*/ 0 h 441"/>
                <a:gd name="T12" fmla="*/ 680 w 680"/>
                <a:gd name="T13" fmla="*/ 0 h 441"/>
                <a:gd name="T14" fmla="*/ 680 w 680"/>
                <a:gd name="T15" fmla="*/ 441 h 441"/>
                <a:gd name="T16" fmla="*/ 480 w 680"/>
                <a:gd name="T17" fmla="*/ 441 h 441"/>
                <a:gd name="T18" fmla="*/ 480 w 680"/>
                <a:gd name="T19" fmla="*/ 0 h 441"/>
                <a:gd name="T20" fmla="*/ 0 w 680"/>
                <a:gd name="T21" fmla="*/ 0 h 441"/>
                <a:gd name="T22" fmla="*/ 200 w 680"/>
                <a:gd name="T23" fmla="*/ 0 h 441"/>
                <a:gd name="T24" fmla="*/ 200 w 680"/>
                <a:gd name="T25" fmla="*/ 441 h 441"/>
                <a:gd name="T26" fmla="*/ 0 w 680"/>
                <a:gd name="T27" fmla="*/ 441 h 441"/>
                <a:gd name="T28" fmla="*/ 0 w 680"/>
                <a:gd name="T2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0" h="441">
                  <a:moveTo>
                    <a:pt x="240" y="240"/>
                  </a:moveTo>
                  <a:lnTo>
                    <a:pt x="440" y="24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240"/>
                  </a:lnTo>
                  <a:close/>
                  <a:moveTo>
                    <a:pt x="480" y="0"/>
                  </a:moveTo>
                  <a:lnTo>
                    <a:pt x="680" y="0"/>
                  </a:lnTo>
                  <a:lnTo>
                    <a:pt x="680" y="441"/>
                  </a:lnTo>
                  <a:lnTo>
                    <a:pt x="480" y="441"/>
                  </a:lnTo>
                  <a:lnTo>
                    <a:pt x="48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441"/>
                  </a:lnTo>
                  <a:lnTo>
                    <a:pt x="0" y="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3084" name="Freeform 39"/>
            <p:cNvSpPr>
              <a:spLocks noEditPoints="1"/>
            </p:cNvSpPr>
            <p:nvPr/>
          </p:nvSpPr>
          <p:spPr bwMode="auto">
            <a:xfrm>
              <a:off x="1099" y="205"/>
              <a:ext cx="340" cy="220"/>
            </a:xfrm>
            <a:custGeom>
              <a:avLst/>
              <a:gdLst>
                <a:gd name="T0" fmla="*/ 1 w 680"/>
                <a:gd name="T1" fmla="*/ 0 h 441"/>
                <a:gd name="T2" fmla="*/ 1 w 680"/>
                <a:gd name="T3" fmla="*/ 0 h 441"/>
                <a:gd name="T4" fmla="*/ 1 w 680"/>
                <a:gd name="T5" fmla="*/ 0 h 441"/>
                <a:gd name="T6" fmla="*/ 1 w 680"/>
                <a:gd name="T7" fmla="*/ 0 h 441"/>
                <a:gd name="T8" fmla="*/ 1 w 680"/>
                <a:gd name="T9" fmla="*/ 0 h 441"/>
                <a:gd name="T10" fmla="*/ 1 w 680"/>
                <a:gd name="T11" fmla="*/ 0 h 441"/>
                <a:gd name="T12" fmla="*/ 1 w 680"/>
                <a:gd name="T13" fmla="*/ 0 h 441"/>
                <a:gd name="T14" fmla="*/ 1 w 680"/>
                <a:gd name="T15" fmla="*/ 0 h 441"/>
                <a:gd name="T16" fmla="*/ 1 w 680"/>
                <a:gd name="T17" fmla="*/ 0 h 441"/>
                <a:gd name="T18" fmla="*/ 1 w 680"/>
                <a:gd name="T19" fmla="*/ 0 h 441"/>
                <a:gd name="T20" fmla="*/ 0 w 680"/>
                <a:gd name="T21" fmla="*/ 0 h 441"/>
                <a:gd name="T22" fmla="*/ 1 w 680"/>
                <a:gd name="T23" fmla="*/ 0 h 441"/>
                <a:gd name="T24" fmla="*/ 1 w 680"/>
                <a:gd name="T25" fmla="*/ 0 h 441"/>
                <a:gd name="T26" fmla="*/ 0 w 680"/>
                <a:gd name="T27" fmla="*/ 0 h 441"/>
                <a:gd name="T28" fmla="*/ 0 w 680"/>
                <a:gd name="T29" fmla="*/ 0 h 4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80" h="441">
                  <a:moveTo>
                    <a:pt x="480" y="0"/>
                  </a:moveTo>
                  <a:lnTo>
                    <a:pt x="680" y="0"/>
                  </a:lnTo>
                  <a:lnTo>
                    <a:pt x="680" y="201"/>
                  </a:lnTo>
                  <a:lnTo>
                    <a:pt x="480" y="201"/>
                  </a:lnTo>
                  <a:lnTo>
                    <a:pt x="480" y="0"/>
                  </a:lnTo>
                  <a:close/>
                  <a:moveTo>
                    <a:pt x="240" y="0"/>
                  </a:moveTo>
                  <a:lnTo>
                    <a:pt x="440" y="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201"/>
                  </a:lnTo>
                  <a:lnTo>
                    <a:pt x="0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B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36005" y="89376"/>
            <a:ext cx="7557914" cy="36930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16" tIns="45708" rIns="91416" bIns="45708">
            <a:spAutoFit/>
          </a:bodyPr>
          <a:lstStyle/>
          <a:p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Принятие решения</a:t>
            </a:r>
            <a:endParaRPr lang="ru-RU" alt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2" name="Прямоугольник 2"/>
          <p:cNvSpPr>
            <a:spLocks noChangeArrowheads="1"/>
          </p:cNvSpPr>
          <p:nvPr/>
        </p:nvSpPr>
        <p:spPr bwMode="auto">
          <a:xfrm>
            <a:off x="1439863" y="1638374"/>
            <a:ext cx="5761037" cy="201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</p:txBody>
      </p:sp>
      <p:grpSp>
        <p:nvGrpSpPr>
          <p:cNvPr id="3094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096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3098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2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49">
        <p:blinds dir="vert"/>
      </p:transition>
    </mc:Choice>
    <mc:Fallback xmlns="">
      <p:transition spd="slow" advTm="11449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ChangeArrowheads="1"/>
          </p:cNvSpPr>
          <p:nvPr/>
        </p:nvSpPr>
        <p:spPr bwMode="auto">
          <a:xfrm>
            <a:off x="0" y="0"/>
            <a:ext cx="50323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grpSp>
        <p:nvGrpSpPr>
          <p:cNvPr id="3075" name="Group 34"/>
          <p:cNvGrpSpPr>
            <a:grpSpLocks noChangeAspect="1"/>
          </p:cNvGrpSpPr>
          <p:nvPr/>
        </p:nvGrpSpPr>
        <p:grpSpPr bwMode="auto">
          <a:xfrm>
            <a:off x="314325" y="4413250"/>
            <a:ext cx="292100" cy="290513"/>
            <a:chOff x="1099" y="205"/>
            <a:chExt cx="340" cy="340"/>
          </a:xfrm>
        </p:grpSpPr>
        <p:sp>
          <p:nvSpPr>
            <p:cNvPr id="2" name="Freeform 38"/>
            <p:cNvSpPr>
              <a:spLocks noEditPoints="1"/>
            </p:cNvSpPr>
            <p:nvPr/>
          </p:nvSpPr>
          <p:spPr bwMode="auto">
            <a:xfrm>
              <a:off x="1099" y="326"/>
              <a:ext cx="342" cy="221"/>
            </a:xfrm>
            <a:custGeom>
              <a:avLst/>
              <a:gdLst>
                <a:gd name="T0" fmla="*/ 240 w 680"/>
                <a:gd name="T1" fmla="*/ 240 h 441"/>
                <a:gd name="T2" fmla="*/ 440 w 680"/>
                <a:gd name="T3" fmla="*/ 240 h 441"/>
                <a:gd name="T4" fmla="*/ 440 w 680"/>
                <a:gd name="T5" fmla="*/ 441 h 441"/>
                <a:gd name="T6" fmla="*/ 240 w 680"/>
                <a:gd name="T7" fmla="*/ 441 h 441"/>
                <a:gd name="T8" fmla="*/ 240 w 680"/>
                <a:gd name="T9" fmla="*/ 240 h 441"/>
                <a:gd name="T10" fmla="*/ 480 w 680"/>
                <a:gd name="T11" fmla="*/ 0 h 441"/>
                <a:gd name="T12" fmla="*/ 680 w 680"/>
                <a:gd name="T13" fmla="*/ 0 h 441"/>
                <a:gd name="T14" fmla="*/ 680 w 680"/>
                <a:gd name="T15" fmla="*/ 441 h 441"/>
                <a:gd name="T16" fmla="*/ 480 w 680"/>
                <a:gd name="T17" fmla="*/ 441 h 441"/>
                <a:gd name="T18" fmla="*/ 480 w 680"/>
                <a:gd name="T19" fmla="*/ 0 h 441"/>
                <a:gd name="T20" fmla="*/ 0 w 680"/>
                <a:gd name="T21" fmla="*/ 0 h 441"/>
                <a:gd name="T22" fmla="*/ 200 w 680"/>
                <a:gd name="T23" fmla="*/ 0 h 441"/>
                <a:gd name="T24" fmla="*/ 200 w 680"/>
                <a:gd name="T25" fmla="*/ 441 h 441"/>
                <a:gd name="T26" fmla="*/ 0 w 680"/>
                <a:gd name="T27" fmla="*/ 441 h 441"/>
                <a:gd name="T28" fmla="*/ 0 w 680"/>
                <a:gd name="T2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0" h="441">
                  <a:moveTo>
                    <a:pt x="240" y="240"/>
                  </a:moveTo>
                  <a:lnTo>
                    <a:pt x="440" y="24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240"/>
                  </a:lnTo>
                  <a:close/>
                  <a:moveTo>
                    <a:pt x="480" y="0"/>
                  </a:moveTo>
                  <a:lnTo>
                    <a:pt x="680" y="0"/>
                  </a:lnTo>
                  <a:lnTo>
                    <a:pt x="680" y="441"/>
                  </a:lnTo>
                  <a:lnTo>
                    <a:pt x="480" y="441"/>
                  </a:lnTo>
                  <a:lnTo>
                    <a:pt x="48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441"/>
                  </a:lnTo>
                  <a:lnTo>
                    <a:pt x="0" y="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3086" name="Freeform 39"/>
            <p:cNvSpPr>
              <a:spLocks noEditPoints="1"/>
            </p:cNvSpPr>
            <p:nvPr/>
          </p:nvSpPr>
          <p:spPr bwMode="auto">
            <a:xfrm>
              <a:off x="1099" y="205"/>
              <a:ext cx="340" cy="220"/>
            </a:xfrm>
            <a:custGeom>
              <a:avLst/>
              <a:gdLst>
                <a:gd name="T0" fmla="*/ 1 w 680"/>
                <a:gd name="T1" fmla="*/ 0 h 441"/>
                <a:gd name="T2" fmla="*/ 1 w 680"/>
                <a:gd name="T3" fmla="*/ 0 h 441"/>
                <a:gd name="T4" fmla="*/ 1 w 680"/>
                <a:gd name="T5" fmla="*/ 0 h 441"/>
                <a:gd name="T6" fmla="*/ 1 w 680"/>
                <a:gd name="T7" fmla="*/ 0 h 441"/>
                <a:gd name="T8" fmla="*/ 1 w 680"/>
                <a:gd name="T9" fmla="*/ 0 h 441"/>
                <a:gd name="T10" fmla="*/ 1 w 680"/>
                <a:gd name="T11" fmla="*/ 0 h 441"/>
                <a:gd name="T12" fmla="*/ 1 w 680"/>
                <a:gd name="T13" fmla="*/ 0 h 441"/>
                <a:gd name="T14" fmla="*/ 1 w 680"/>
                <a:gd name="T15" fmla="*/ 0 h 441"/>
                <a:gd name="T16" fmla="*/ 1 w 680"/>
                <a:gd name="T17" fmla="*/ 0 h 441"/>
                <a:gd name="T18" fmla="*/ 1 w 680"/>
                <a:gd name="T19" fmla="*/ 0 h 441"/>
                <a:gd name="T20" fmla="*/ 0 w 680"/>
                <a:gd name="T21" fmla="*/ 0 h 441"/>
                <a:gd name="T22" fmla="*/ 1 w 680"/>
                <a:gd name="T23" fmla="*/ 0 h 441"/>
                <a:gd name="T24" fmla="*/ 1 w 680"/>
                <a:gd name="T25" fmla="*/ 0 h 441"/>
                <a:gd name="T26" fmla="*/ 0 w 680"/>
                <a:gd name="T27" fmla="*/ 0 h 441"/>
                <a:gd name="T28" fmla="*/ 0 w 680"/>
                <a:gd name="T29" fmla="*/ 0 h 4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80" h="441">
                  <a:moveTo>
                    <a:pt x="480" y="0"/>
                  </a:moveTo>
                  <a:lnTo>
                    <a:pt x="680" y="0"/>
                  </a:lnTo>
                  <a:lnTo>
                    <a:pt x="680" y="201"/>
                  </a:lnTo>
                  <a:lnTo>
                    <a:pt x="480" y="201"/>
                  </a:lnTo>
                  <a:lnTo>
                    <a:pt x="480" y="0"/>
                  </a:lnTo>
                  <a:close/>
                  <a:moveTo>
                    <a:pt x="240" y="0"/>
                  </a:moveTo>
                  <a:lnTo>
                    <a:pt x="440" y="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201"/>
                  </a:lnTo>
                  <a:lnTo>
                    <a:pt x="0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B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719981" y="674127"/>
            <a:ext cx="7488982" cy="176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8" rIns="91416" bIns="45708">
            <a:spAutoFit/>
          </a:bodyPr>
          <a:lstStyle>
            <a:lvl1pPr marL="342900" indent="-342900"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Творчество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Хобби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Запрос поддержки у близких, чтобы выслушали, подбодрили, пожалели, утешили и т.д.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Контакт с животными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Психотехники: Метод «Три кнопки»</a:t>
            </a:r>
            <a:endParaRPr lang="ru-RU" altLang="ru-RU" sz="1800" b="1" dirty="0">
              <a:latin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347075" y="4579938"/>
            <a:ext cx="293688" cy="29368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latin typeface="Arial" charset="0"/>
              </a:rPr>
              <a:t>9</a:t>
            </a:r>
          </a:p>
        </p:txBody>
      </p:sp>
      <p:sp>
        <p:nvSpPr>
          <p:cNvPr id="3078" name="Rectangle 29"/>
          <p:cNvSpPr>
            <a:spLocks noChangeArrowheads="1"/>
          </p:cNvSpPr>
          <p:nvPr/>
        </p:nvSpPr>
        <p:spPr bwMode="auto">
          <a:xfrm>
            <a:off x="-1588" y="0"/>
            <a:ext cx="50323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grpSp>
        <p:nvGrpSpPr>
          <p:cNvPr id="3079" name="Group 34"/>
          <p:cNvGrpSpPr>
            <a:grpSpLocks noChangeAspect="1"/>
          </p:cNvGrpSpPr>
          <p:nvPr/>
        </p:nvGrpSpPr>
        <p:grpSpPr bwMode="auto">
          <a:xfrm>
            <a:off x="312738" y="4413250"/>
            <a:ext cx="292100" cy="290513"/>
            <a:chOff x="1099" y="205"/>
            <a:chExt cx="340" cy="340"/>
          </a:xfrm>
        </p:grpSpPr>
        <p:sp>
          <p:nvSpPr>
            <p:cNvPr id="15" name="Freeform 38"/>
            <p:cNvSpPr>
              <a:spLocks noEditPoints="1"/>
            </p:cNvSpPr>
            <p:nvPr/>
          </p:nvSpPr>
          <p:spPr bwMode="auto">
            <a:xfrm>
              <a:off x="1099" y="326"/>
              <a:ext cx="342" cy="221"/>
            </a:xfrm>
            <a:custGeom>
              <a:avLst/>
              <a:gdLst>
                <a:gd name="T0" fmla="*/ 240 w 680"/>
                <a:gd name="T1" fmla="*/ 240 h 441"/>
                <a:gd name="T2" fmla="*/ 440 w 680"/>
                <a:gd name="T3" fmla="*/ 240 h 441"/>
                <a:gd name="T4" fmla="*/ 440 w 680"/>
                <a:gd name="T5" fmla="*/ 441 h 441"/>
                <a:gd name="T6" fmla="*/ 240 w 680"/>
                <a:gd name="T7" fmla="*/ 441 h 441"/>
                <a:gd name="T8" fmla="*/ 240 w 680"/>
                <a:gd name="T9" fmla="*/ 240 h 441"/>
                <a:gd name="T10" fmla="*/ 480 w 680"/>
                <a:gd name="T11" fmla="*/ 0 h 441"/>
                <a:gd name="T12" fmla="*/ 680 w 680"/>
                <a:gd name="T13" fmla="*/ 0 h 441"/>
                <a:gd name="T14" fmla="*/ 680 w 680"/>
                <a:gd name="T15" fmla="*/ 441 h 441"/>
                <a:gd name="T16" fmla="*/ 480 w 680"/>
                <a:gd name="T17" fmla="*/ 441 h 441"/>
                <a:gd name="T18" fmla="*/ 480 w 680"/>
                <a:gd name="T19" fmla="*/ 0 h 441"/>
                <a:gd name="T20" fmla="*/ 0 w 680"/>
                <a:gd name="T21" fmla="*/ 0 h 441"/>
                <a:gd name="T22" fmla="*/ 200 w 680"/>
                <a:gd name="T23" fmla="*/ 0 h 441"/>
                <a:gd name="T24" fmla="*/ 200 w 680"/>
                <a:gd name="T25" fmla="*/ 441 h 441"/>
                <a:gd name="T26" fmla="*/ 0 w 680"/>
                <a:gd name="T27" fmla="*/ 441 h 441"/>
                <a:gd name="T28" fmla="*/ 0 w 680"/>
                <a:gd name="T2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0" h="441">
                  <a:moveTo>
                    <a:pt x="240" y="240"/>
                  </a:moveTo>
                  <a:lnTo>
                    <a:pt x="440" y="24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240"/>
                  </a:lnTo>
                  <a:close/>
                  <a:moveTo>
                    <a:pt x="480" y="0"/>
                  </a:moveTo>
                  <a:lnTo>
                    <a:pt x="680" y="0"/>
                  </a:lnTo>
                  <a:lnTo>
                    <a:pt x="680" y="441"/>
                  </a:lnTo>
                  <a:lnTo>
                    <a:pt x="480" y="441"/>
                  </a:lnTo>
                  <a:lnTo>
                    <a:pt x="48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441"/>
                  </a:lnTo>
                  <a:lnTo>
                    <a:pt x="0" y="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3084" name="Freeform 39"/>
            <p:cNvSpPr>
              <a:spLocks noEditPoints="1"/>
            </p:cNvSpPr>
            <p:nvPr/>
          </p:nvSpPr>
          <p:spPr bwMode="auto">
            <a:xfrm>
              <a:off x="1099" y="205"/>
              <a:ext cx="340" cy="220"/>
            </a:xfrm>
            <a:custGeom>
              <a:avLst/>
              <a:gdLst>
                <a:gd name="T0" fmla="*/ 1 w 680"/>
                <a:gd name="T1" fmla="*/ 0 h 441"/>
                <a:gd name="T2" fmla="*/ 1 w 680"/>
                <a:gd name="T3" fmla="*/ 0 h 441"/>
                <a:gd name="T4" fmla="*/ 1 w 680"/>
                <a:gd name="T5" fmla="*/ 0 h 441"/>
                <a:gd name="T6" fmla="*/ 1 w 680"/>
                <a:gd name="T7" fmla="*/ 0 h 441"/>
                <a:gd name="T8" fmla="*/ 1 w 680"/>
                <a:gd name="T9" fmla="*/ 0 h 441"/>
                <a:gd name="T10" fmla="*/ 1 w 680"/>
                <a:gd name="T11" fmla="*/ 0 h 441"/>
                <a:gd name="T12" fmla="*/ 1 w 680"/>
                <a:gd name="T13" fmla="*/ 0 h 441"/>
                <a:gd name="T14" fmla="*/ 1 w 680"/>
                <a:gd name="T15" fmla="*/ 0 h 441"/>
                <a:gd name="T16" fmla="*/ 1 w 680"/>
                <a:gd name="T17" fmla="*/ 0 h 441"/>
                <a:gd name="T18" fmla="*/ 1 w 680"/>
                <a:gd name="T19" fmla="*/ 0 h 441"/>
                <a:gd name="T20" fmla="*/ 0 w 680"/>
                <a:gd name="T21" fmla="*/ 0 h 441"/>
                <a:gd name="T22" fmla="*/ 1 w 680"/>
                <a:gd name="T23" fmla="*/ 0 h 441"/>
                <a:gd name="T24" fmla="*/ 1 w 680"/>
                <a:gd name="T25" fmla="*/ 0 h 441"/>
                <a:gd name="T26" fmla="*/ 0 w 680"/>
                <a:gd name="T27" fmla="*/ 0 h 441"/>
                <a:gd name="T28" fmla="*/ 0 w 680"/>
                <a:gd name="T29" fmla="*/ 0 h 4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80" h="441">
                  <a:moveTo>
                    <a:pt x="480" y="0"/>
                  </a:moveTo>
                  <a:lnTo>
                    <a:pt x="680" y="0"/>
                  </a:lnTo>
                  <a:lnTo>
                    <a:pt x="680" y="201"/>
                  </a:lnTo>
                  <a:lnTo>
                    <a:pt x="480" y="201"/>
                  </a:lnTo>
                  <a:lnTo>
                    <a:pt x="480" y="0"/>
                  </a:lnTo>
                  <a:close/>
                  <a:moveTo>
                    <a:pt x="240" y="0"/>
                  </a:moveTo>
                  <a:lnTo>
                    <a:pt x="440" y="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201"/>
                  </a:lnTo>
                  <a:lnTo>
                    <a:pt x="0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B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36005" y="89376"/>
            <a:ext cx="7557914" cy="36930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16" tIns="45708" rIns="91416" bIns="45708">
            <a:spAutoFit/>
          </a:bodyPr>
          <a:lstStyle/>
          <a:p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Распределение приоритетов: </a:t>
            </a:r>
            <a:r>
              <a:rPr lang="ru-RU" altLang="ru-RU" sz="1800" b="1" smtClean="0">
                <a:latin typeface="Arial" panose="020B0604020202020204" pitchFamily="34" charset="0"/>
                <a:cs typeface="Arial" panose="020B0604020202020204" pitchFamily="34" charset="0"/>
              </a:rPr>
              <a:t>Система Уильяма </a:t>
            </a:r>
            <a:r>
              <a:rPr lang="ru-RU" altLang="ru-RU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Блесса</a:t>
            </a:r>
            <a:endParaRPr lang="ru-RU" alt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2" name="Прямоугольник 2"/>
          <p:cNvSpPr>
            <a:spLocks noChangeArrowheads="1"/>
          </p:cNvSpPr>
          <p:nvPr/>
        </p:nvSpPr>
        <p:spPr bwMode="auto">
          <a:xfrm>
            <a:off x="1439863" y="1638374"/>
            <a:ext cx="5761037" cy="201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</p:txBody>
      </p:sp>
      <p:grpSp>
        <p:nvGrpSpPr>
          <p:cNvPr id="3094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096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3098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3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49">
        <p:blinds dir="vert"/>
      </p:transition>
    </mc:Choice>
    <mc:Fallback xmlns="">
      <p:transition spd="slow" advTm="11449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ChangeArrowheads="1"/>
          </p:cNvSpPr>
          <p:nvPr/>
        </p:nvSpPr>
        <p:spPr bwMode="auto">
          <a:xfrm>
            <a:off x="0" y="0"/>
            <a:ext cx="50323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grpSp>
        <p:nvGrpSpPr>
          <p:cNvPr id="3075" name="Group 34"/>
          <p:cNvGrpSpPr>
            <a:grpSpLocks noChangeAspect="1"/>
          </p:cNvGrpSpPr>
          <p:nvPr/>
        </p:nvGrpSpPr>
        <p:grpSpPr bwMode="auto">
          <a:xfrm>
            <a:off x="314325" y="4413250"/>
            <a:ext cx="292100" cy="290513"/>
            <a:chOff x="1099" y="205"/>
            <a:chExt cx="340" cy="340"/>
          </a:xfrm>
        </p:grpSpPr>
        <p:sp>
          <p:nvSpPr>
            <p:cNvPr id="2" name="Freeform 38"/>
            <p:cNvSpPr>
              <a:spLocks noEditPoints="1"/>
            </p:cNvSpPr>
            <p:nvPr/>
          </p:nvSpPr>
          <p:spPr bwMode="auto">
            <a:xfrm>
              <a:off x="1099" y="326"/>
              <a:ext cx="342" cy="221"/>
            </a:xfrm>
            <a:custGeom>
              <a:avLst/>
              <a:gdLst>
                <a:gd name="T0" fmla="*/ 240 w 680"/>
                <a:gd name="T1" fmla="*/ 240 h 441"/>
                <a:gd name="T2" fmla="*/ 440 w 680"/>
                <a:gd name="T3" fmla="*/ 240 h 441"/>
                <a:gd name="T4" fmla="*/ 440 w 680"/>
                <a:gd name="T5" fmla="*/ 441 h 441"/>
                <a:gd name="T6" fmla="*/ 240 w 680"/>
                <a:gd name="T7" fmla="*/ 441 h 441"/>
                <a:gd name="T8" fmla="*/ 240 w 680"/>
                <a:gd name="T9" fmla="*/ 240 h 441"/>
                <a:gd name="T10" fmla="*/ 480 w 680"/>
                <a:gd name="T11" fmla="*/ 0 h 441"/>
                <a:gd name="T12" fmla="*/ 680 w 680"/>
                <a:gd name="T13" fmla="*/ 0 h 441"/>
                <a:gd name="T14" fmla="*/ 680 w 680"/>
                <a:gd name="T15" fmla="*/ 441 h 441"/>
                <a:gd name="T16" fmla="*/ 480 w 680"/>
                <a:gd name="T17" fmla="*/ 441 h 441"/>
                <a:gd name="T18" fmla="*/ 480 w 680"/>
                <a:gd name="T19" fmla="*/ 0 h 441"/>
                <a:gd name="T20" fmla="*/ 0 w 680"/>
                <a:gd name="T21" fmla="*/ 0 h 441"/>
                <a:gd name="T22" fmla="*/ 200 w 680"/>
                <a:gd name="T23" fmla="*/ 0 h 441"/>
                <a:gd name="T24" fmla="*/ 200 w 680"/>
                <a:gd name="T25" fmla="*/ 441 h 441"/>
                <a:gd name="T26" fmla="*/ 0 w 680"/>
                <a:gd name="T27" fmla="*/ 441 h 441"/>
                <a:gd name="T28" fmla="*/ 0 w 680"/>
                <a:gd name="T2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0" h="441">
                  <a:moveTo>
                    <a:pt x="240" y="240"/>
                  </a:moveTo>
                  <a:lnTo>
                    <a:pt x="440" y="24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240"/>
                  </a:lnTo>
                  <a:close/>
                  <a:moveTo>
                    <a:pt x="480" y="0"/>
                  </a:moveTo>
                  <a:lnTo>
                    <a:pt x="680" y="0"/>
                  </a:lnTo>
                  <a:lnTo>
                    <a:pt x="680" y="441"/>
                  </a:lnTo>
                  <a:lnTo>
                    <a:pt x="480" y="441"/>
                  </a:lnTo>
                  <a:lnTo>
                    <a:pt x="48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441"/>
                  </a:lnTo>
                  <a:lnTo>
                    <a:pt x="0" y="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3086" name="Freeform 39"/>
            <p:cNvSpPr>
              <a:spLocks noEditPoints="1"/>
            </p:cNvSpPr>
            <p:nvPr/>
          </p:nvSpPr>
          <p:spPr bwMode="auto">
            <a:xfrm>
              <a:off x="1099" y="205"/>
              <a:ext cx="340" cy="220"/>
            </a:xfrm>
            <a:custGeom>
              <a:avLst/>
              <a:gdLst>
                <a:gd name="T0" fmla="*/ 1 w 680"/>
                <a:gd name="T1" fmla="*/ 0 h 441"/>
                <a:gd name="T2" fmla="*/ 1 w 680"/>
                <a:gd name="T3" fmla="*/ 0 h 441"/>
                <a:gd name="T4" fmla="*/ 1 w 680"/>
                <a:gd name="T5" fmla="*/ 0 h 441"/>
                <a:gd name="T6" fmla="*/ 1 w 680"/>
                <a:gd name="T7" fmla="*/ 0 h 441"/>
                <a:gd name="T8" fmla="*/ 1 w 680"/>
                <a:gd name="T9" fmla="*/ 0 h 441"/>
                <a:gd name="T10" fmla="*/ 1 w 680"/>
                <a:gd name="T11" fmla="*/ 0 h 441"/>
                <a:gd name="T12" fmla="*/ 1 w 680"/>
                <a:gd name="T13" fmla="*/ 0 h 441"/>
                <a:gd name="T14" fmla="*/ 1 w 680"/>
                <a:gd name="T15" fmla="*/ 0 h 441"/>
                <a:gd name="T16" fmla="*/ 1 w 680"/>
                <a:gd name="T17" fmla="*/ 0 h 441"/>
                <a:gd name="T18" fmla="*/ 1 w 680"/>
                <a:gd name="T19" fmla="*/ 0 h 441"/>
                <a:gd name="T20" fmla="*/ 0 w 680"/>
                <a:gd name="T21" fmla="*/ 0 h 441"/>
                <a:gd name="T22" fmla="*/ 1 w 680"/>
                <a:gd name="T23" fmla="*/ 0 h 441"/>
                <a:gd name="T24" fmla="*/ 1 w 680"/>
                <a:gd name="T25" fmla="*/ 0 h 441"/>
                <a:gd name="T26" fmla="*/ 0 w 680"/>
                <a:gd name="T27" fmla="*/ 0 h 441"/>
                <a:gd name="T28" fmla="*/ 0 w 680"/>
                <a:gd name="T29" fmla="*/ 0 h 4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80" h="441">
                  <a:moveTo>
                    <a:pt x="480" y="0"/>
                  </a:moveTo>
                  <a:lnTo>
                    <a:pt x="680" y="0"/>
                  </a:lnTo>
                  <a:lnTo>
                    <a:pt x="680" y="201"/>
                  </a:lnTo>
                  <a:lnTo>
                    <a:pt x="480" y="201"/>
                  </a:lnTo>
                  <a:lnTo>
                    <a:pt x="480" y="0"/>
                  </a:lnTo>
                  <a:close/>
                  <a:moveTo>
                    <a:pt x="240" y="0"/>
                  </a:moveTo>
                  <a:lnTo>
                    <a:pt x="440" y="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201"/>
                  </a:lnTo>
                  <a:lnTo>
                    <a:pt x="0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B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347075" y="4579938"/>
            <a:ext cx="293688" cy="293687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latin typeface="Arial" charset="0"/>
              </a:rPr>
              <a:t>9</a:t>
            </a:r>
          </a:p>
        </p:txBody>
      </p:sp>
      <p:sp>
        <p:nvSpPr>
          <p:cNvPr id="3078" name="Rectangle 29"/>
          <p:cNvSpPr>
            <a:spLocks noChangeArrowheads="1"/>
          </p:cNvSpPr>
          <p:nvPr/>
        </p:nvSpPr>
        <p:spPr bwMode="auto">
          <a:xfrm>
            <a:off x="-1588" y="0"/>
            <a:ext cx="50323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grpSp>
        <p:nvGrpSpPr>
          <p:cNvPr id="3079" name="Group 34"/>
          <p:cNvGrpSpPr>
            <a:grpSpLocks noChangeAspect="1"/>
          </p:cNvGrpSpPr>
          <p:nvPr/>
        </p:nvGrpSpPr>
        <p:grpSpPr bwMode="auto">
          <a:xfrm>
            <a:off x="312738" y="4413250"/>
            <a:ext cx="292100" cy="290513"/>
            <a:chOff x="1099" y="205"/>
            <a:chExt cx="340" cy="340"/>
          </a:xfrm>
        </p:grpSpPr>
        <p:sp>
          <p:nvSpPr>
            <p:cNvPr id="15" name="Freeform 38"/>
            <p:cNvSpPr>
              <a:spLocks noEditPoints="1"/>
            </p:cNvSpPr>
            <p:nvPr/>
          </p:nvSpPr>
          <p:spPr bwMode="auto">
            <a:xfrm>
              <a:off x="1099" y="326"/>
              <a:ext cx="342" cy="221"/>
            </a:xfrm>
            <a:custGeom>
              <a:avLst/>
              <a:gdLst>
                <a:gd name="T0" fmla="*/ 240 w 680"/>
                <a:gd name="T1" fmla="*/ 240 h 441"/>
                <a:gd name="T2" fmla="*/ 440 w 680"/>
                <a:gd name="T3" fmla="*/ 240 h 441"/>
                <a:gd name="T4" fmla="*/ 440 w 680"/>
                <a:gd name="T5" fmla="*/ 441 h 441"/>
                <a:gd name="T6" fmla="*/ 240 w 680"/>
                <a:gd name="T7" fmla="*/ 441 h 441"/>
                <a:gd name="T8" fmla="*/ 240 w 680"/>
                <a:gd name="T9" fmla="*/ 240 h 441"/>
                <a:gd name="T10" fmla="*/ 480 w 680"/>
                <a:gd name="T11" fmla="*/ 0 h 441"/>
                <a:gd name="T12" fmla="*/ 680 w 680"/>
                <a:gd name="T13" fmla="*/ 0 h 441"/>
                <a:gd name="T14" fmla="*/ 680 w 680"/>
                <a:gd name="T15" fmla="*/ 441 h 441"/>
                <a:gd name="T16" fmla="*/ 480 w 680"/>
                <a:gd name="T17" fmla="*/ 441 h 441"/>
                <a:gd name="T18" fmla="*/ 480 w 680"/>
                <a:gd name="T19" fmla="*/ 0 h 441"/>
                <a:gd name="T20" fmla="*/ 0 w 680"/>
                <a:gd name="T21" fmla="*/ 0 h 441"/>
                <a:gd name="T22" fmla="*/ 200 w 680"/>
                <a:gd name="T23" fmla="*/ 0 h 441"/>
                <a:gd name="T24" fmla="*/ 200 w 680"/>
                <a:gd name="T25" fmla="*/ 441 h 441"/>
                <a:gd name="T26" fmla="*/ 0 w 680"/>
                <a:gd name="T27" fmla="*/ 441 h 441"/>
                <a:gd name="T28" fmla="*/ 0 w 680"/>
                <a:gd name="T2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0" h="441">
                  <a:moveTo>
                    <a:pt x="240" y="240"/>
                  </a:moveTo>
                  <a:lnTo>
                    <a:pt x="440" y="24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240"/>
                  </a:lnTo>
                  <a:close/>
                  <a:moveTo>
                    <a:pt x="480" y="0"/>
                  </a:moveTo>
                  <a:lnTo>
                    <a:pt x="680" y="0"/>
                  </a:lnTo>
                  <a:lnTo>
                    <a:pt x="680" y="441"/>
                  </a:lnTo>
                  <a:lnTo>
                    <a:pt x="480" y="441"/>
                  </a:lnTo>
                  <a:lnTo>
                    <a:pt x="48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441"/>
                  </a:lnTo>
                  <a:lnTo>
                    <a:pt x="0" y="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3084" name="Freeform 39"/>
            <p:cNvSpPr>
              <a:spLocks noEditPoints="1"/>
            </p:cNvSpPr>
            <p:nvPr/>
          </p:nvSpPr>
          <p:spPr bwMode="auto">
            <a:xfrm>
              <a:off x="1099" y="205"/>
              <a:ext cx="340" cy="220"/>
            </a:xfrm>
            <a:custGeom>
              <a:avLst/>
              <a:gdLst>
                <a:gd name="T0" fmla="*/ 1 w 680"/>
                <a:gd name="T1" fmla="*/ 0 h 441"/>
                <a:gd name="T2" fmla="*/ 1 w 680"/>
                <a:gd name="T3" fmla="*/ 0 h 441"/>
                <a:gd name="T4" fmla="*/ 1 w 680"/>
                <a:gd name="T5" fmla="*/ 0 h 441"/>
                <a:gd name="T6" fmla="*/ 1 w 680"/>
                <a:gd name="T7" fmla="*/ 0 h 441"/>
                <a:gd name="T8" fmla="*/ 1 w 680"/>
                <a:gd name="T9" fmla="*/ 0 h 441"/>
                <a:gd name="T10" fmla="*/ 1 w 680"/>
                <a:gd name="T11" fmla="*/ 0 h 441"/>
                <a:gd name="T12" fmla="*/ 1 w 680"/>
                <a:gd name="T13" fmla="*/ 0 h 441"/>
                <a:gd name="T14" fmla="*/ 1 w 680"/>
                <a:gd name="T15" fmla="*/ 0 h 441"/>
                <a:gd name="T16" fmla="*/ 1 w 680"/>
                <a:gd name="T17" fmla="*/ 0 h 441"/>
                <a:gd name="T18" fmla="*/ 1 w 680"/>
                <a:gd name="T19" fmla="*/ 0 h 441"/>
                <a:gd name="T20" fmla="*/ 0 w 680"/>
                <a:gd name="T21" fmla="*/ 0 h 441"/>
                <a:gd name="T22" fmla="*/ 1 w 680"/>
                <a:gd name="T23" fmla="*/ 0 h 441"/>
                <a:gd name="T24" fmla="*/ 1 w 680"/>
                <a:gd name="T25" fmla="*/ 0 h 441"/>
                <a:gd name="T26" fmla="*/ 0 w 680"/>
                <a:gd name="T27" fmla="*/ 0 h 441"/>
                <a:gd name="T28" fmla="*/ 0 w 680"/>
                <a:gd name="T29" fmla="*/ 0 h 4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80" h="441">
                  <a:moveTo>
                    <a:pt x="480" y="0"/>
                  </a:moveTo>
                  <a:lnTo>
                    <a:pt x="680" y="0"/>
                  </a:lnTo>
                  <a:lnTo>
                    <a:pt x="680" y="201"/>
                  </a:lnTo>
                  <a:lnTo>
                    <a:pt x="480" y="201"/>
                  </a:lnTo>
                  <a:lnTo>
                    <a:pt x="480" y="0"/>
                  </a:lnTo>
                  <a:close/>
                  <a:moveTo>
                    <a:pt x="240" y="0"/>
                  </a:moveTo>
                  <a:lnTo>
                    <a:pt x="440" y="0"/>
                  </a:lnTo>
                  <a:lnTo>
                    <a:pt x="440" y="441"/>
                  </a:lnTo>
                  <a:lnTo>
                    <a:pt x="240" y="441"/>
                  </a:lnTo>
                  <a:lnTo>
                    <a:pt x="240" y="0"/>
                  </a:lnTo>
                  <a:close/>
                  <a:moveTo>
                    <a:pt x="0" y="0"/>
                  </a:moveTo>
                  <a:lnTo>
                    <a:pt x="200" y="0"/>
                  </a:lnTo>
                  <a:lnTo>
                    <a:pt x="200" y="201"/>
                  </a:lnTo>
                  <a:lnTo>
                    <a:pt x="0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BF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36005" y="89376"/>
            <a:ext cx="7557914" cy="36930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16" tIns="45708" rIns="91416" bIns="45708">
            <a:spAutoFit/>
          </a:bodyPr>
          <a:lstStyle/>
          <a:p>
            <a:r>
              <a:rPr lang="ru-RU" alt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Принципы планирования</a:t>
            </a:r>
            <a:endParaRPr lang="ru-RU" alt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2" name="Прямоугольник 2"/>
          <p:cNvSpPr>
            <a:spLocks noChangeArrowheads="1"/>
          </p:cNvSpPr>
          <p:nvPr/>
        </p:nvSpPr>
        <p:spPr bwMode="auto">
          <a:xfrm>
            <a:off x="1439863" y="1638374"/>
            <a:ext cx="5761037" cy="201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ru-RU" altLang="ru-RU" sz="1500" dirty="0">
              <a:latin typeface="Arial" charset="0"/>
            </a:endParaRPr>
          </a:p>
        </p:txBody>
      </p:sp>
      <p:grpSp>
        <p:nvGrpSpPr>
          <p:cNvPr id="3094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096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3098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 dirty="0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9863" y="1206326"/>
            <a:ext cx="61208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96045" y="630262"/>
            <a:ext cx="62646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+mj-lt"/>
              </a:rPr>
              <a:t>60+20+20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+mj-lt"/>
              </a:rPr>
              <a:t>Фиксация результатов вместо действия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+mj-lt"/>
              </a:rPr>
              <a:t>Установление временных норм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+mj-lt"/>
              </a:rPr>
              <a:t>Сроки исполнения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+mj-lt"/>
              </a:rPr>
              <a:t>Установление приоритетов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+mj-lt"/>
              </a:rPr>
              <a:t>Избавление от «тирании» спешности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+mj-lt"/>
              </a:rPr>
              <a:t>Делегирование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+mj-lt"/>
              </a:rPr>
              <a:t>Поглотители вашего времени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+mj-lt"/>
              </a:rPr>
              <a:t>Свободное время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+mj-lt"/>
              </a:rPr>
              <a:t>Время для планирования и творчества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164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1449">
        <p:blinds dir="vert"/>
      </p:transition>
    </mc:Choice>
    <mc:Fallback xmlns="">
      <p:transition spd="slow" advTm="11449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8208963" y="4446588"/>
            <a:ext cx="431800" cy="4143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200" dirty="0">
                <a:latin typeface="Arial" charset="0"/>
              </a:rPr>
              <a:t>2</a:t>
            </a:r>
            <a:endParaRPr lang="ru-RU" altLang="ru-RU" sz="1200" dirty="0">
              <a:latin typeface="Arial" charset="0"/>
            </a:endParaRPr>
          </a:p>
        </p:txBody>
      </p:sp>
      <p:sp>
        <p:nvSpPr>
          <p:cNvPr id="5123" name="Rectangle 29"/>
          <p:cNvSpPr>
            <a:spLocks noChangeArrowheads="1"/>
          </p:cNvSpPr>
          <p:nvPr/>
        </p:nvSpPr>
        <p:spPr bwMode="auto">
          <a:xfrm>
            <a:off x="0" y="0"/>
            <a:ext cx="57308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sp>
        <p:nvSpPr>
          <p:cNvPr id="5126" name="Прямоугольник 1"/>
          <p:cNvSpPr>
            <a:spLocks noChangeArrowheads="1"/>
          </p:cNvSpPr>
          <p:nvPr/>
        </p:nvSpPr>
        <p:spPr bwMode="auto">
          <a:xfrm>
            <a:off x="792163" y="917575"/>
            <a:ext cx="77390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latin typeface="Arial" charset="0"/>
              </a:rPr>
              <a:t> </a:t>
            </a:r>
            <a:endParaRPr lang="ru-RU" altLang="ru-RU" sz="1500">
              <a:latin typeface="Arial" charset="0"/>
            </a:endParaRPr>
          </a:p>
        </p:txBody>
      </p:sp>
      <p:grpSp>
        <p:nvGrpSpPr>
          <p:cNvPr id="2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5179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85" name="AutoShape 65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87" name="AutoShape 67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>
              <a:solidFill>
                <a:schemeClr val="tx2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8148" y="268287"/>
            <a:ext cx="7646715" cy="809625"/>
          </a:xfrm>
        </p:spPr>
        <p:txBody>
          <a:bodyPr/>
          <a:lstStyle/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Управление  временем: Зачем это нужно?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4987" y="1225618"/>
            <a:ext cx="5760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ru-RU" dirty="0" smtClean="0"/>
              <a:t>Время – деньги</a:t>
            </a:r>
          </a:p>
          <a:p>
            <a:r>
              <a:rPr lang="ru-RU" dirty="0" smtClean="0"/>
              <a:t>Время – ресурс такой же важный как люди, сырье, материальные средства, но также это единственный ресурс, который нельзя накопить, не взять в кредит.</a:t>
            </a:r>
          </a:p>
          <a:p>
            <a:r>
              <a:rPr lang="ru-RU" dirty="0" smtClean="0"/>
              <a:t>Время безвозвратно, поэтому важно научиться использовать его с максимальной выгодой.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3164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8208963" y="4446588"/>
            <a:ext cx="431800" cy="4143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200" dirty="0">
                <a:latin typeface="Arial" charset="0"/>
              </a:rPr>
              <a:t>2</a:t>
            </a:r>
            <a:endParaRPr lang="ru-RU" altLang="ru-RU" sz="1200" dirty="0">
              <a:latin typeface="Arial" charset="0"/>
            </a:endParaRPr>
          </a:p>
        </p:txBody>
      </p:sp>
      <p:sp>
        <p:nvSpPr>
          <p:cNvPr id="5123" name="Rectangle 29"/>
          <p:cNvSpPr>
            <a:spLocks noChangeArrowheads="1"/>
          </p:cNvSpPr>
          <p:nvPr/>
        </p:nvSpPr>
        <p:spPr bwMode="auto">
          <a:xfrm>
            <a:off x="0" y="0"/>
            <a:ext cx="57308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sp>
        <p:nvSpPr>
          <p:cNvPr id="5126" name="Прямоугольник 1"/>
          <p:cNvSpPr>
            <a:spLocks noChangeArrowheads="1"/>
          </p:cNvSpPr>
          <p:nvPr/>
        </p:nvSpPr>
        <p:spPr bwMode="auto">
          <a:xfrm>
            <a:off x="792163" y="917575"/>
            <a:ext cx="77390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latin typeface="Arial" charset="0"/>
              </a:rPr>
              <a:t> </a:t>
            </a:r>
            <a:endParaRPr lang="ru-RU" altLang="ru-RU" sz="1500">
              <a:latin typeface="Arial" charset="0"/>
            </a:endParaRPr>
          </a:p>
        </p:txBody>
      </p:sp>
      <p:grpSp>
        <p:nvGrpSpPr>
          <p:cNvPr id="2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5179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85" name="AutoShape 65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87" name="AutoShape 67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>
              <a:solidFill>
                <a:schemeClr val="tx2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8147" y="272046"/>
            <a:ext cx="7646715" cy="809625"/>
          </a:xfrm>
        </p:spPr>
        <p:txBody>
          <a:bodyPr/>
          <a:lstStyle/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Научная организация времени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0703" y="1238250"/>
            <a:ext cx="6205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Тайм-менеджмент представляет собой технологию учета и планирования рабочего дня.</a:t>
            </a:r>
          </a:p>
          <a:p>
            <a:r>
              <a:rPr lang="ru-RU" sz="1600" dirty="0"/>
              <a:t>Наука эта требует серьезных усилий и возникает не от хорошей жизни. Лишь столкнувшись со снижением эффективности и цейтнотом люди стали прибегать  к тайм-менеджменту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Научная организация труда – это те редкие области знания, в которых вложенное время окупается прибылью времени же. </a:t>
            </a:r>
            <a:endParaRPr lang="ru-RU" sz="1600" dirty="0"/>
          </a:p>
          <a:p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9070692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8208963" y="4446588"/>
            <a:ext cx="431800" cy="4143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200" dirty="0">
                <a:latin typeface="Arial" charset="0"/>
              </a:rPr>
              <a:t>2</a:t>
            </a:r>
            <a:endParaRPr lang="ru-RU" altLang="ru-RU" sz="1200" dirty="0">
              <a:latin typeface="Arial" charset="0"/>
            </a:endParaRPr>
          </a:p>
        </p:txBody>
      </p:sp>
      <p:sp>
        <p:nvSpPr>
          <p:cNvPr id="5123" name="Rectangle 29"/>
          <p:cNvSpPr>
            <a:spLocks noChangeArrowheads="1"/>
          </p:cNvSpPr>
          <p:nvPr/>
        </p:nvSpPr>
        <p:spPr bwMode="auto">
          <a:xfrm>
            <a:off x="0" y="0"/>
            <a:ext cx="57308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sp>
        <p:nvSpPr>
          <p:cNvPr id="5126" name="Прямоугольник 1"/>
          <p:cNvSpPr>
            <a:spLocks noChangeArrowheads="1"/>
          </p:cNvSpPr>
          <p:nvPr/>
        </p:nvSpPr>
        <p:spPr bwMode="auto">
          <a:xfrm>
            <a:off x="792163" y="917575"/>
            <a:ext cx="77390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latin typeface="Arial" charset="0"/>
              </a:rPr>
              <a:t> </a:t>
            </a:r>
            <a:endParaRPr lang="ru-RU" altLang="ru-RU" sz="1500">
              <a:latin typeface="Arial" charset="0"/>
            </a:endParaRPr>
          </a:p>
        </p:txBody>
      </p:sp>
      <p:grpSp>
        <p:nvGrpSpPr>
          <p:cNvPr id="2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5179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85" name="AutoShape 65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87" name="AutoShape 67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>
              <a:solidFill>
                <a:schemeClr val="tx2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8148" y="268287"/>
            <a:ext cx="7646715" cy="809625"/>
          </a:xfrm>
        </p:spPr>
        <p:txBody>
          <a:bodyPr/>
          <a:lstStyle/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Упражнение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8093" y="1134318"/>
            <a:ext cx="5760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 сколько вы оцениваете час своего времени? (рубли, у.е.) Сколько процентов Вашего времени тратиться эффективно, а сколько </a:t>
            </a:r>
            <a:r>
              <a:rPr lang="ru-RU" dirty="0" smtClean="0"/>
              <a:t> - так </a:t>
            </a:r>
            <a:r>
              <a:rPr lang="ru-RU" dirty="0"/>
              <a:t>себе? А сколько вообще </a:t>
            </a:r>
            <a:r>
              <a:rPr lang="ru-RU" dirty="0" smtClean="0"/>
              <a:t>впустую?</a:t>
            </a:r>
          </a:p>
          <a:p>
            <a:endParaRPr lang="ru-RU" dirty="0"/>
          </a:p>
          <a:p>
            <a:r>
              <a:rPr lang="ru-RU" dirty="0" smtClean="0"/>
              <a:t>Попытайтесь выразить в денежных единицах ущерб от впустую потраченного времени. Учт</a:t>
            </a:r>
            <a:r>
              <a:rPr lang="ru-RU" dirty="0"/>
              <a:t>ё</a:t>
            </a:r>
            <a:r>
              <a:rPr lang="ru-RU" dirty="0" smtClean="0"/>
              <a:t>м </a:t>
            </a:r>
            <a:r>
              <a:rPr lang="ru-RU" dirty="0"/>
              <a:t>образование, опыт работы – это капитал, накопленный в прошлом, чем его больше, тем </a:t>
            </a:r>
            <a:r>
              <a:rPr lang="ru-RU" dirty="0" smtClean="0"/>
              <a:t>Ваш </a:t>
            </a:r>
            <a:r>
              <a:rPr lang="ru-RU" dirty="0"/>
              <a:t>час дороже.</a:t>
            </a:r>
          </a:p>
          <a:p>
            <a:r>
              <a:rPr lang="ru-RU" dirty="0"/>
              <a:t>Учтем и </a:t>
            </a:r>
            <a:r>
              <a:rPr lang="ru-RU" dirty="0" smtClean="0"/>
              <a:t>перспективы: сколько Вы еще можете сделать для себя, для семьи, для всех, кто Вам дорог.  Чем больше этих возможностей, тем обиднее за каждый </a:t>
            </a:r>
            <a:r>
              <a:rPr lang="ru-RU" dirty="0"/>
              <a:t>ч</a:t>
            </a:r>
            <a:r>
              <a:rPr lang="ru-RU" dirty="0" smtClean="0"/>
              <a:t>ас потраченный в пустую.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2724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8208963" y="4446588"/>
            <a:ext cx="431800" cy="4143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200" dirty="0">
                <a:latin typeface="Arial" charset="0"/>
              </a:rPr>
              <a:t>2</a:t>
            </a:r>
            <a:endParaRPr lang="ru-RU" altLang="ru-RU" sz="1200" dirty="0">
              <a:latin typeface="Arial" charset="0"/>
            </a:endParaRPr>
          </a:p>
        </p:txBody>
      </p:sp>
      <p:sp>
        <p:nvSpPr>
          <p:cNvPr id="5123" name="Rectangle 29"/>
          <p:cNvSpPr>
            <a:spLocks noChangeArrowheads="1"/>
          </p:cNvSpPr>
          <p:nvPr/>
        </p:nvSpPr>
        <p:spPr bwMode="auto">
          <a:xfrm>
            <a:off x="0" y="0"/>
            <a:ext cx="57308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sp>
        <p:nvSpPr>
          <p:cNvPr id="5126" name="Прямоугольник 1"/>
          <p:cNvSpPr>
            <a:spLocks noChangeArrowheads="1"/>
          </p:cNvSpPr>
          <p:nvPr/>
        </p:nvSpPr>
        <p:spPr bwMode="auto">
          <a:xfrm>
            <a:off x="792163" y="917575"/>
            <a:ext cx="77390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latin typeface="Arial" charset="0"/>
              </a:rPr>
              <a:t> </a:t>
            </a:r>
            <a:endParaRPr lang="ru-RU" altLang="ru-RU" sz="1500">
              <a:latin typeface="Arial" charset="0"/>
            </a:endParaRPr>
          </a:p>
        </p:txBody>
      </p:sp>
      <p:grpSp>
        <p:nvGrpSpPr>
          <p:cNvPr id="2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5179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85" name="AutoShape 65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87" name="AutoShape 67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>
              <a:solidFill>
                <a:schemeClr val="tx2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8148" y="268287"/>
            <a:ext cx="7646715" cy="809625"/>
          </a:xfrm>
        </p:spPr>
        <p:txBody>
          <a:bodyPr/>
          <a:lstStyle/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Игры со  временем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6005" y="1225618"/>
            <a:ext cx="639962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«Есть на свете один важный, но совсем будничный секрет. Секрет  - это время. Для измерения  времени созданы  календари и часы, но от них мало толку, потому что каждый знает, что один час может показаться вечностью и вместе с тем промелькнуть как мгновение – смотря по тому, что за этот час пережито. Ведь время – это жизнь. А жизнь обитает в сердце» </a:t>
            </a:r>
          </a:p>
          <a:p>
            <a:pPr algn="r"/>
            <a:r>
              <a:rPr lang="ru-RU" dirty="0" smtClean="0"/>
              <a:t>Михаэль Энде.</a:t>
            </a:r>
            <a:endParaRPr lang="en-US" dirty="0" smtClean="0"/>
          </a:p>
          <a:p>
            <a:pPr algn="r"/>
            <a:endParaRPr lang="ru-RU" dirty="0" smtClean="0"/>
          </a:p>
          <a:p>
            <a:r>
              <a:rPr lang="ru-RU" dirty="0" smtClean="0"/>
              <a:t>Вредно думать, что очень много времени  и не ценить его. </a:t>
            </a:r>
            <a:r>
              <a:rPr lang="ru-RU" dirty="0"/>
              <a:t>И</a:t>
            </a:r>
            <a:r>
              <a:rPr lang="ru-RU" dirty="0" smtClean="0"/>
              <a:t>ли наоборот, считать, что времени  очень мало, быть нервозным, беспокойным от того, что время ушло напрасно, что его не хватает, впадать в манию экономии, откладывать настоящую жизнь, делая дела. Время столько, сколько нужно. Его важно проживать.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374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8208963" y="4446588"/>
            <a:ext cx="431800" cy="4143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200" dirty="0">
                <a:latin typeface="Arial" charset="0"/>
              </a:rPr>
              <a:t>2</a:t>
            </a:r>
            <a:endParaRPr lang="ru-RU" altLang="ru-RU" sz="1200" dirty="0">
              <a:latin typeface="Arial" charset="0"/>
            </a:endParaRPr>
          </a:p>
        </p:txBody>
      </p:sp>
      <p:sp>
        <p:nvSpPr>
          <p:cNvPr id="5123" name="Rectangle 29"/>
          <p:cNvSpPr>
            <a:spLocks noChangeArrowheads="1"/>
          </p:cNvSpPr>
          <p:nvPr/>
        </p:nvSpPr>
        <p:spPr bwMode="auto">
          <a:xfrm>
            <a:off x="0" y="0"/>
            <a:ext cx="57308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sp>
        <p:nvSpPr>
          <p:cNvPr id="5126" name="Прямоугольник 1"/>
          <p:cNvSpPr>
            <a:spLocks noChangeArrowheads="1"/>
          </p:cNvSpPr>
          <p:nvPr/>
        </p:nvSpPr>
        <p:spPr bwMode="auto">
          <a:xfrm>
            <a:off x="792163" y="917575"/>
            <a:ext cx="77390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latin typeface="Arial" charset="0"/>
              </a:rPr>
              <a:t> </a:t>
            </a:r>
            <a:endParaRPr lang="ru-RU" altLang="ru-RU" sz="1500">
              <a:latin typeface="Arial" charset="0"/>
            </a:endParaRPr>
          </a:p>
        </p:txBody>
      </p:sp>
      <p:grpSp>
        <p:nvGrpSpPr>
          <p:cNvPr id="2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5179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85" name="AutoShape 65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87" name="AutoShape 67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>
              <a:solidFill>
                <a:schemeClr val="tx2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8148" y="268287"/>
            <a:ext cx="7646715" cy="809625"/>
          </a:xfrm>
        </p:spPr>
        <p:txBody>
          <a:bodyPr/>
          <a:lstStyle/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Время – это дар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6005" y="1225618"/>
            <a:ext cx="639962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Жизнь дарит нам столько времени, сколько нам положено. Это дар, который получает каждый из нас вне зависимости от того, где и в каких условиях родился. </a:t>
            </a:r>
          </a:p>
          <a:p>
            <a:r>
              <a:rPr lang="ru-RU" dirty="0" smtClean="0"/>
              <a:t>А кому я хочу подарить время своей жизни?</a:t>
            </a:r>
          </a:p>
          <a:p>
            <a:r>
              <a:rPr lang="ru-RU" dirty="0" smtClean="0"/>
              <a:t>Чему я хочу подарить время своей жизни?</a:t>
            </a:r>
          </a:p>
        </p:txBody>
      </p:sp>
    </p:spTree>
    <p:extLst>
      <p:ext uri="{BB962C8B-B14F-4D97-AF65-F5344CB8AC3E}">
        <p14:creationId xmlns:p14="http://schemas.microsoft.com/office/powerpoint/2010/main" val="39438317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8208963" y="4446588"/>
            <a:ext cx="431800" cy="4143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200" dirty="0">
                <a:latin typeface="Arial" charset="0"/>
              </a:rPr>
              <a:t>2</a:t>
            </a:r>
            <a:endParaRPr lang="ru-RU" altLang="ru-RU" sz="1200" dirty="0">
              <a:latin typeface="Arial" charset="0"/>
            </a:endParaRPr>
          </a:p>
        </p:txBody>
      </p:sp>
      <p:sp>
        <p:nvSpPr>
          <p:cNvPr id="5123" name="Rectangle 29"/>
          <p:cNvSpPr>
            <a:spLocks noChangeArrowheads="1"/>
          </p:cNvSpPr>
          <p:nvPr/>
        </p:nvSpPr>
        <p:spPr bwMode="auto">
          <a:xfrm>
            <a:off x="0" y="0"/>
            <a:ext cx="57308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sp>
        <p:nvSpPr>
          <p:cNvPr id="5126" name="Прямоугольник 1"/>
          <p:cNvSpPr>
            <a:spLocks noChangeArrowheads="1"/>
          </p:cNvSpPr>
          <p:nvPr/>
        </p:nvSpPr>
        <p:spPr bwMode="auto">
          <a:xfrm>
            <a:off x="792163" y="917575"/>
            <a:ext cx="77390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latin typeface="Arial" charset="0"/>
              </a:rPr>
              <a:t> </a:t>
            </a:r>
            <a:endParaRPr lang="ru-RU" altLang="ru-RU" sz="1500">
              <a:latin typeface="Arial" charset="0"/>
            </a:endParaRPr>
          </a:p>
        </p:txBody>
      </p:sp>
      <p:grpSp>
        <p:nvGrpSpPr>
          <p:cNvPr id="2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5179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85" name="AutoShape 65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87" name="AutoShape 67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6085" y="873789"/>
            <a:ext cx="62051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Находите время для работы это – условие успеха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Находите время для размышлений – это источник силы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Находите время для игры – это секрет молодости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Находите время для чтения – это основа знаний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Находите время для дружбы – это условие счастья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Находите время для мечты – это путь к звездам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Находите время для любви – это истинная радость жизни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/>
              <a:t>Находите время для веселья – это музыка души.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805664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8208963" y="4446588"/>
            <a:ext cx="431800" cy="4143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200" dirty="0">
                <a:latin typeface="Arial" charset="0"/>
              </a:rPr>
              <a:t>2</a:t>
            </a:r>
            <a:endParaRPr lang="ru-RU" altLang="ru-RU" sz="1200" dirty="0">
              <a:latin typeface="Arial" charset="0"/>
            </a:endParaRPr>
          </a:p>
        </p:txBody>
      </p:sp>
      <p:sp>
        <p:nvSpPr>
          <p:cNvPr id="5123" name="Rectangle 29"/>
          <p:cNvSpPr>
            <a:spLocks noChangeArrowheads="1"/>
          </p:cNvSpPr>
          <p:nvPr/>
        </p:nvSpPr>
        <p:spPr bwMode="auto">
          <a:xfrm>
            <a:off x="0" y="0"/>
            <a:ext cx="57308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sp>
        <p:nvSpPr>
          <p:cNvPr id="5126" name="Прямоугольник 1"/>
          <p:cNvSpPr>
            <a:spLocks noChangeArrowheads="1"/>
          </p:cNvSpPr>
          <p:nvPr/>
        </p:nvSpPr>
        <p:spPr bwMode="auto">
          <a:xfrm>
            <a:off x="792163" y="917575"/>
            <a:ext cx="77390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latin typeface="Arial" charset="0"/>
              </a:rPr>
              <a:t> </a:t>
            </a:r>
            <a:endParaRPr lang="ru-RU" altLang="ru-RU" sz="1500">
              <a:latin typeface="Arial" charset="0"/>
            </a:endParaRPr>
          </a:p>
        </p:txBody>
      </p:sp>
      <p:grpSp>
        <p:nvGrpSpPr>
          <p:cNvPr id="2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5179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85" name="AutoShape 65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87" name="AutoShape 67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>
              <a:solidFill>
                <a:schemeClr val="tx2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8147" y="272046"/>
            <a:ext cx="7646715" cy="809625"/>
          </a:xfrm>
        </p:spPr>
        <p:txBody>
          <a:bodyPr/>
          <a:lstStyle/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Колесо жизненного баланса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0101" y="1238250"/>
            <a:ext cx="61206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Выделите сферы жизни</a:t>
            </a:r>
          </a:p>
          <a:p>
            <a:pPr marL="342900" indent="-342900">
              <a:buAutoNum type="arabicPeriod"/>
            </a:pPr>
            <a:r>
              <a:rPr lang="ru-RU" dirty="0" smtClean="0"/>
              <a:t>Оцените степень удовлетворенности каждой по шкале от 1 до 10</a:t>
            </a:r>
          </a:p>
          <a:p>
            <a:pPr marL="342900" indent="-342900">
              <a:buAutoNum type="arabicPeriod"/>
            </a:pPr>
            <a:r>
              <a:rPr lang="ru-RU" dirty="0" smtClean="0"/>
              <a:t>Отметьте в каждом секторе желаемый уровень по шкале от 1 до 10</a:t>
            </a:r>
          </a:p>
        </p:txBody>
      </p:sp>
    </p:spTree>
    <p:extLst>
      <p:ext uri="{BB962C8B-B14F-4D97-AF65-F5344CB8AC3E}">
        <p14:creationId xmlns:p14="http://schemas.microsoft.com/office/powerpoint/2010/main" val="16840505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8208963" y="4446588"/>
            <a:ext cx="431800" cy="41433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6" tIns="45708" rIns="91416" bIns="45708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200" dirty="0">
                <a:latin typeface="Arial" charset="0"/>
              </a:rPr>
              <a:t>2</a:t>
            </a:r>
            <a:endParaRPr lang="ru-RU" altLang="ru-RU" sz="1200" dirty="0">
              <a:latin typeface="Arial" charset="0"/>
            </a:endParaRPr>
          </a:p>
        </p:txBody>
      </p:sp>
      <p:sp>
        <p:nvSpPr>
          <p:cNvPr id="5123" name="Rectangle 29"/>
          <p:cNvSpPr>
            <a:spLocks noChangeArrowheads="1"/>
          </p:cNvSpPr>
          <p:nvPr/>
        </p:nvSpPr>
        <p:spPr bwMode="auto">
          <a:xfrm>
            <a:off x="0" y="0"/>
            <a:ext cx="573088" cy="430212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6" tIns="45708" rIns="91416" bIns="45708" anchor="ctr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>
              <a:latin typeface="Arial" charset="0"/>
            </a:endParaRPr>
          </a:p>
        </p:txBody>
      </p:sp>
      <p:sp>
        <p:nvSpPr>
          <p:cNvPr id="5126" name="Прямоугольник 1"/>
          <p:cNvSpPr>
            <a:spLocks noChangeArrowheads="1"/>
          </p:cNvSpPr>
          <p:nvPr/>
        </p:nvSpPr>
        <p:spPr bwMode="auto">
          <a:xfrm>
            <a:off x="792163" y="917575"/>
            <a:ext cx="77390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6" tIns="45708" rIns="91416" bIns="45708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latin typeface="Arial" charset="0"/>
              </a:rPr>
              <a:t> </a:t>
            </a:r>
            <a:endParaRPr lang="ru-RU" altLang="ru-RU" sz="1500">
              <a:latin typeface="Arial" charset="0"/>
            </a:endParaRPr>
          </a:p>
        </p:txBody>
      </p:sp>
      <p:grpSp>
        <p:nvGrpSpPr>
          <p:cNvPr id="2" name="Группа 8"/>
          <p:cNvGrpSpPr>
            <a:grpSpLocks noChangeAspect="1"/>
          </p:cNvGrpSpPr>
          <p:nvPr/>
        </p:nvGrpSpPr>
        <p:grpSpPr bwMode="auto">
          <a:xfrm>
            <a:off x="314325" y="4413250"/>
            <a:ext cx="1257300" cy="292100"/>
            <a:chOff x="543276" y="545242"/>
            <a:chExt cx="1816737" cy="422585"/>
          </a:xfrm>
        </p:grpSpPr>
        <p:sp>
          <p:nvSpPr>
            <p:cNvPr id="32" name="Freeform 37"/>
            <p:cNvSpPr>
              <a:spLocks noEditPoints="1"/>
            </p:cNvSpPr>
            <p:nvPr/>
          </p:nvSpPr>
          <p:spPr bwMode="auto">
            <a:xfrm>
              <a:off x="1036457" y="565913"/>
              <a:ext cx="1323556" cy="401914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/>
            </a:p>
          </p:txBody>
        </p:sp>
        <p:grpSp>
          <p:nvGrpSpPr>
            <p:cNvPr id="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34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2" cy="221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/>
              </a:p>
            </p:txBody>
          </p:sp>
          <p:sp>
            <p:nvSpPr>
              <p:cNvPr id="5179" name="Freeform 39"/>
              <p:cNvSpPr>
                <a:spLocks noChangeAspect="1"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85" name="AutoShape 65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87" name="AutoShape 67" descr="Картинки по запросу уровень субъективного контроля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32"/>
          <p:cNvSpPr txBox="1">
            <a:spLocks noChangeArrowheads="1"/>
          </p:cNvSpPr>
          <p:nvPr/>
        </p:nvSpPr>
        <p:spPr bwMode="auto">
          <a:xfrm>
            <a:off x="5616575" y="4302125"/>
            <a:ext cx="259238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7592" tIns="28795" rIns="57592" bIns="28795" anchor="ctr"/>
          <a:lstStyle>
            <a:lvl1pPr algn="l" defTabSz="771525" eaLnBrk="0" hangingPunct="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625475" indent="-239713" algn="l" defTabSz="771525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63613" indent="-192088" algn="l" defTabSz="771525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349375" indent="-192088" algn="l" defTabSz="771525" eaLnBrk="0" hangingPunct="0">
              <a:spcBef>
                <a:spcPct val="20000"/>
              </a:spcBef>
              <a:buFont typeface="Arial" charset="0"/>
              <a:buChar char="–"/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1733550" indent="-192088" algn="l" defTabSz="771525" eaLnBrk="0" hangingPunct="0">
              <a:spcBef>
                <a:spcPct val="20000"/>
              </a:spcBef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1907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6479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1051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562350" indent="-192088" defTabSz="7715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8064A2"/>
                </a:solidFill>
              </a:rPr>
              <a:t>Психологическая служба ЦСР ТПУ</a:t>
            </a:r>
            <a:endParaRPr lang="ru-RU" altLang="ru-RU" sz="1000" b="1">
              <a:solidFill>
                <a:schemeClr val="tx2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8147" y="272046"/>
            <a:ext cx="7646715" cy="809625"/>
          </a:xfrm>
        </p:spPr>
        <p:txBody>
          <a:bodyPr/>
          <a:lstStyle/>
          <a:p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Этапы тайм-менеджмента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0101" y="1238250"/>
            <a:ext cx="6120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Аудит времени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Постановка целей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Расстановка приоритетов</a:t>
            </a:r>
          </a:p>
          <a:p>
            <a:pPr marL="342900" indent="-342900">
              <a:buAutoNum type="arabicPeriod"/>
            </a:pPr>
            <a:r>
              <a:rPr lang="ru-RU" dirty="0" smtClean="0"/>
              <a:t>Планирование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0809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сихологические особенности студентов 1 курса 2015-201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Психологические особенности студентов 1 курса 2015-2016</Template>
  <TotalTime>1810</TotalTime>
  <Words>3106</Words>
  <Application>Microsoft Office PowerPoint</Application>
  <PresentationFormat>Произвольный</PresentationFormat>
  <Paragraphs>245</Paragraphs>
  <Slides>16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Психологические особенности студентов 1 курса 2015-2016</vt:lpstr>
      <vt:lpstr>Презентация PowerPoint</vt:lpstr>
      <vt:lpstr>Управление  временем: Зачем это нужно?</vt:lpstr>
      <vt:lpstr>Научная организация времени</vt:lpstr>
      <vt:lpstr>Упражнение</vt:lpstr>
      <vt:lpstr>Игры со  временем</vt:lpstr>
      <vt:lpstr>Время – это дар</vt:lpstr>
      <vt:lpstr>Презентация PowerPoint</vt:lpstr>
      <vt:lpstr>Колесо жизненного баланса</vt:lpstr>
      <vt:lpstr>Этапы тайм-менеджмента</vt:lpstr>
      <vt:lpstr>Воры времени</vt:lpstr>
      <vt:lpstr>Задание «Пирог жизни»</vt:lpstr>
      <vt:lpstr>Рефлексия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121</dc:creator>
  <cp:lastModifiedBy>Богатырёва Ксения Петровна</cp:lastModifiedBy>
  <cp:revision>162</cp:revision>
  <cp:lastPrinted>2015-09-25T02:34:45Z</cp:lastPrinted>
  <dcterms:created xsi:type="dcterms:W3CDTF">2017-06-07T03:19:33Z</dcterms:created>
  <dcterms:modified xsi:type="dcterms:W3CDTF">2021-09-11T09:09:45Z</dcterms:modified>
</cp:coreProperties>
</file>